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385" r:id="rId4"/>
    <p:sldId id="359" r:id="rId6"/>
    <p:sldId id="397" r:id="rId7"/>
    <p:sldId id="404" r:id="rId8"/>
    <p:sldId id="420" r:id="rId9"/>
    <p:sldId id="421" r:id="rId10"/>
    <p:sldId id="422" r:id="rId11"/>
    <p:sldId id="424" r:id="rId12"/>
    <p:sldId id="428" r:id="rId13"/>
    <p:sldId id="426" r:id="rId14"/>
    <p:sldId id="427" r:id="rId15"/>
    <p:sldId id="429" r:id="rId16"/>
    <p:sldId id="457" r:id="rId17"/>
    <p:sldId id="430" r:id="rId18"/>
    <p:sldId id="432" r:id="rId19"/>
    <p:sldId id="433" r:id="rId20"/>
    <p:sldId id="434" r:id="rId21"/>
    <p:sldId id="458" r:id="rId22"/>
    <p:sldId id="437" r:id="rId23"/>
    <p:sldId id="438" r:id="rId24"/>
    <p:sldId id="439" r:id="rId25"/>
    <p:sldId id="440" r:id="rId26"/>
    <p:sldId id="455" r:id="rId27"/>
    <p:sldId id="456" r:id="rId28"/>
    <p:sldId id="304" r:id="rId29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楷体_GB2312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楷体_GB2312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楷体_GB2312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楷体_GB2312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楷体_GB2312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楷体_GB2312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楷体_GB2312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楷体_GB2312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FF5050"/>
    <a:srgbClr val="0033CC"/>
    <a:srgbClr val="FF3399"/>
    <a:srgbClr val="FF0000"/>
    <a:srgbClr val="FF66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93" autoAdjust="0"/>
    <p:restoredTop sz="93460" autoAdjust="0"/>
  </p:normalViewPr>
  <p:slideViewPr>
    <p:cSldViewPr>
      <p:cViewPr>
        <p:scale>
          <a:sx n="66" d="100"/>
          <a:sy n="66" d="100"/>
        </p:scale>
        <p:origin x="-13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3" Type="http://schemas.openxmlformats.org/officeDocument/2006/relationships/tags" Target="tags/tag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spcBef>
                <a:spcPct val="0"/>
              </a:spcBef>
              <a:buClrTx/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spcBef>
                <a:spcPct val="0"/>
              </a:spcBef>
              <a:buClrTx/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 noProof="0" smtClean="0"/>
              <a:t>Click to edit Master text styles</a:t>
            </a:r>
            <a:endParaRPr lang="en-US" altLang="zh-CN" noProof="0" smtClean="0"/>
          </a:p>
          <a:p>
            <a:pPr lvl="1"/>
            <a:r>
              <a:rPr lang="en-US" altLang="zh-CN" noProof="0" smtClean="0"/>
              <a:t>Second level</a:t>
            </a:r>
            <a:endParaRPr lang="en-US" altLang="zh-CN" noProof="0" smtClean="0"/>
          </a:p>
          <a:p>
            <a:pPr lvl="2"/>
            <a:r>
              <a:rPr lang="en-US" altLang="zh-CN" noProof="0" smtClean="0"/>
              <a:t>Third level</a:t>
            </a:r>
            <a:endParaRPr lang="en-US" altLang="zh-CN" noProof="0" smtClean="0"/>
          </a:p>
          <a:p>
            <a:pPr lvl="3"/>
            <a:r>
              <a:rPr lang="en-US" altLang="zh-CN" noProof="0" smtClean="0"/>
              <a:t>Fourth level</a:t>
            </a:r>
            <a:endParaRPr lang="en-US" altLang="zh-CN" noProof="0" smtClean="0"/>
          </a:p>
          <a:p>
            <a:pPr lvl="4"/>
            <a:r>
              <a:rPr lang="en-US" altLang="zh-CN" noProof="0" smtClean="0"/>
              <a:t>Fifth level</a:t>
            </a:r>
            <a:endParaRPr lang="en-US" altLang="zh-CN" noProof="0" smtClean="0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spcBef>
                <a:spcPct val="0"/>
              </a:spcBef>
              <a:buClrTx/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spcBef>
                <a:spcPct val="0"/>
              </a:spcBef>
              <a:buClrTx/>
              <a:buFontTx/>
              <a:buNone/>
              <a:defRPr sz="1200" b="0"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fld id="{101DCF1D-8A1D-4018-B7A7-4AED76B3F95C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i="1" smtClean="0">
              <a:latin typeface="Arial" panose="020B0604020202020204" pitchFamily="34" charset="0"/>
            </a:endParaRPr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fld id="{FCEA8A85-ABC7-49CA-872B-7A443F42E076}" type="slidenum">
              <a:rPr lang="zh-CN" altLang="en-US" sz="1200" b="0" smtClean="0">
                <a:ea typeface="宋体" panose="02010600030101010101" pitchFamily="2" charset="-122"/>
              </a:rPr>
            </a:fld>
            <a:endParaRPr lang="en-US" altLang="zh-CN" sz="1200" b="0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00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/>
          <p:nvPr/>
        </p:nvSpPr>
        <p:spPr bwMode="gray">
          <a:xfrm>
            <a:off x="-9525" y="1447800"/>
            <a:ext cx="9164638" cy="3832225"/>
          </a:xfrm>
          <a:custGeom>
            <a:avLst/>
            <a:gdLst>
              <a:gd name="T0" fmla="*/ 2147483647 w 5773"/>
              <a:gd name="T1" fmla="*/ 2147483647 h 2414"/>
              <a:gd name="T2" fmla="*/ 2147483647 w 5773"/>
              <a:gd name="T3" fmla="*/ 2147483647 h 2414"/>
              <a:gd name="T4" fmla="*/ 2147483647 w 5773"/>
              <a:gd name="T5" fmla="*/ 2147483647 h 2414"/>
              <a:gd name="T6" fmla="*/ 2147483647 w 5773"/>
              <a:gd name="T7" fmla="*/ 2147483647 h 2414"/>
              <a:gd name="T8" fmla="*/ 2147483647 w 5773"/>
              <a:gd name="T9" fmla="*/ 2147483647 h 2414"/>
              <a:gd name="T10" fmla="*/ 2147483647 w 5773"/>
              <a:gd name="T11" fmla="*/ 2147483647 h 2414"/>
              <a:gd name="T12" fmla="*/ 2147483647 w 5773"/>
              <a:gd name="T13" fmla="*/ 2147483647 h 2414"/>
              <a:gd name="T14" fmla="*/ 2147483647 w 5773"/>
              <a:gd name="T15" fmla="*/ 2147483647 h 2414"/>
              <a:gd name="T16" fmla="*/ 2147483647 w 5773"/>
              <a:gd name="T17" fmla="*/ 2147483647 h 24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3" h="2414">
                <a:moveTo>
                  <a:pt x="12" y="124"/>
                </a:moveTo>
                <a:cubicBezTo>
                  <a:pt x="150" y="76"/>
                  <a:pt x="581" y="0"/>
                  <a:pt x="1381" y="12"/>
                </a:cubicBezTo>
                <a:cubicBezTo>
                  <a:pt x="2181" y="23"/>
                  <a:pt x="3370" y="437"/>
                  <a:pt x="4064" y="581"/>
                </a:cubicBezTo>
                <a:cubicBezTo>
                  <a:pt x="4758" y="725"/>
                  <a:pt x="5635" y="219"/>
                  <a:pt x="5773" y="118"/>
                </a:cubicBezTo>
                <a:lnTo>
                  <a:pt x="5766" y="2151"/>
                </a:lnTo>
                <a:cubicBezTo>
                  <a:pt x="4994" y="2407"/>
                  <a:pt x="4326" y="2311"/>
                  <a:pt x="3966" y="2263"/>
                </a:cubicBezTo>
                <a:cubicBezTo>
                  <a:pt x="3606" y="2215"/>
                  <a:pt x="2715" y="1873"/>
                  <a:pt x="1963" y="1897"/>
                </a:cubicBezTo>
                <a:cubicBezTo>
                  <a:pt x="1305" y="1893"/>
                  <a:pt x="0" y="2402"/>
                  <a:pt x="6" y="2407"/>
                </a:cubicBezTo>
                <a:cubicBezTo>
                  <a:pt x="12" y="2414"/>
                  <a:pt x="12" y="568"/>
                  <a:pt x="12" y="124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18"/>
          <p:cNvSpPr/>
          <p:nvPr/>
        </p:nvSpPr>
        <p:spPr bwMode="gray">
          <a:xfrm>
            <a:off x="-9525" y="1730375"/>
            <a:ext cx="9150350" cy="3265488"/>
          </a:xfrm>
          <a:custGeom>
            <a:avLst/>
            <a:gdLst>
              <a:gd name="T0" fmla="*/ 2147483647 w 5764"/>
              <a:gd name="T1" fmla="*/ 2147483647 h 2057"/>
              <a:gd name="T2" fmla="*/ 2147483647 w 5764"/>
              <a:gd name="T3" fmla="*/ 2147483647 h 2057"/>
              <a:gd name="T4" fmla="*/ 2147483647 w 5764"/>
              <a:gd name="T5" fmla="*/ 2147483647 h 2057"/>
              <a:gd name="T6" fmla="*/ 2147483647 w 5764"/>
              <a:gd name="T7" fmla="*/ 2147483647 h 2057"/>
              <a:gd name="T8" fmla="*/ 2147483647 w 5764"/>
              <a:gd name="T9" fmla="*/ 2147483647 h 2057"/>
              <a:gd name="T10" fmla="*/ 2147483647 w 5764"/>
              <a:gd name="T11" fmla="*/ 2147483647 h 2057"/>
              <a:gd name="T12" fmla="*/ 2147483647 w 5764"/>
              <a:gd name="T13" fmla="*/ 2147483647 h 2057"/>
              <a:gd name="T14" fmla="*/ 2147483647 w 5764"/>
              <a:gd name="T15" fmla="*/ 2147483647 h 2057"/>
              <a:gd name="T16" fmla="*/ 2147483647 w 5764"/>
              <a:gd name="T17" fmla="*/ 2147483647 h 20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4" h="2057">
                <a:moveTo>
                  <a:pt x="6" y="272"/>
                </a:moveTo>
                <a:cubicBezTo>
                  <a:pt x="144" y="233"/>
                  <a:pt x="656" y="0"/>
                  <a:pt x="1453" y="10"/>
                </a:cubicBezTo>
                <a:cubicBezTo>
                  <a:pt x="2250" y="20"/>
                  <a:pt x="3475" y="403"/>
                  <a:pt x="4182" y="482"/>
                </a:cubicBezTo>
                <a:cubicBezTo>
                  <a:pt x="4890" y="561"/>
                  <a:pt x="5626" y="237"/>
                  <a:pt x="5764" y="154"/>
                </a:cubicBezTo>
                <a:lnTo>
                  <a:pt x="5764" y="1806"/>
                </a:lnTo>
                <a:cubicBezTo>
                  <a:pt x="4919" y="2052"/>
                  <a:pt x="4485" y="2057"/>
                  <a:pt x="4005" y="1994"/>
                </a:cubicBezTo>
                <a:cubicBezTo>
                  <a:pt x="3526" y="1929"/>
                  <a:pt x="2640" y="1502"/>
                  <a:pt x="1891" y="1522"/>
                </a:cubicBezTo>
                <a:cubicBezTo>
                  <a:pt x="1234" y="1519"/>
                  <a:pt x="0" y="1962"/>
                  <a:pt x="6" y="1967"/>
                </a:cubicBezTo>
                <a:cubicBezTo>
                  <a:pt x="12" y="1972"/>
                  <a:pt x="6" y="641"/>
                  <a:pt x="6" y="2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" name="Group 19"/>
          <p:cNvGrpSpPr/>
          <p:nvPr/>
        </p:nvGrpSpPr>
        <p:grpSpPr bwMode="auto">
          <a:xfrm>
            <a:off x="7086600" y="1947863"/>
            <a:ext cx="533400" cy="533400"/>
            <a:chOff x="4752" y="1200"/>
            <a:chExt cx="288" cy="288"/>
          </a:xfrm>
        </p:grpSpPr>
        <p:sp>
          <p:nvSpPr>
            <p:cNvPr id="7" name="Oval 20"/>
            <p:cNvSpPr>
              <a:spLocks noChangeArrowheads="1"/>
            </p:cNvSpPr>
            <p:nvPr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8" name="Oval 21"/>
            <p:cNvSpPr>
              <a:spLocks noChangeArrowheads="1"/>
            </p:cNvSpPr>
            <p:nvPr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9" name="Group 22"/>
          <p:cNvGrpSpPr/>
          <p:nvPr/>
        </p:nvGrpSpPr>
        <p:grpSpPr bwMode="auto">
          <a:xfrm>
            <a:off x="7620000" y="1371600"/>
            <a:ext cx="914400" cy="914400"/>
            <a:chOff x="4992" y="816"/>
            <a:chExt cx="576" cy="576"/>
          </a:xfrm>
        </p:grpSpPr>
        <p:sp>
          <p:nvSpPr>
            <p:cNvPr id="10" name="Oval 23"/>
            <p:cNvSpPr>
              <a:spLocks noChangeArrowheads="1"/>
            </p:cNvSpPr>
            <p:nvPr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/>
            </a:p>
          </p:txBody>
        </p:sp>
        <p:sp>
          <p:nvSpPr>
            <p:cNvPr id="11" name="Oval 24"/>
            <p:cNvSpPr>
              <a:spLocks noChangeArrowheads="1"/>
            </p:cNvSpPr>
            <p:nvPr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 bwMode="auto">
          <a:xfrm>
            <a:off x="304800" y="3429000"/>
            <a:ext cx="1295400" cy="1371600"/>
            <a:chOff x="4992" y="816"/>
            <a:chExt cx="576" cy="576"/>
          </a:xfrm>
        </p:grpSpPr>
        <p:sp>
          <p:nvSpPr>
            <p:cNvPr id="13" name="Oval 26"/>
            <p:cNvSpPr>
              <a:spLocks noChangeArrowheads="1"/>
            </p:cNvSpPr>
            <p:nvPr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294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/>
            </a:p>
          </p:txBody>
        </p:sp>
        <p:sp>
          <p:nvSpPr>
            <p:cNvPr id="14" name="Oval 27"/>
            <p:cNvSpPr>
              <a:spLocks noChangeArrowheads="1"/>
            </p:cNvSpPr>
            <p:nvPr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5" name="Group 16"/>
          <p:cNvGrpSpPr/>
          <p:nvPr/>
        </p:nvGrpSpPr>
        <p:grpSpPr bwMode="auto">
          <a:xfrm>
            <a:off x="228600" y="304800"/>
            <a:ext cx="1079500" cy="633413"/>
            <a:chOff x="2680" y="3678"/>
            <a:chExt cx="680" cy="399"/>
          </a:xfrm>
        </p:grpSpPr>
        <p:sp>
          <p:nvSpPr>
            <p:cNvPr id="16" name="Text Box 14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>
                  <a:solidFill>
                    <a:schemeClr val="tx2"/>
                  </a:solidFill>
                  <a:ea typeface="宋体" panose="02010600030101010101" pitchFamily="2" charset="-122"/>
                </a:rPr>
                <a:t>LOGO</a:t>
              </a:r>
              <a:endParaRPr lang="en-US" altLang="zh-CN">
                <a:solidFill>
                  <a:schemeClr val="tx2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590800"/>
            <a:ext cx="7086600" cy="1012825"/>
          </a:xfrm>
          <a:effectLst>
            <a:outerShdw dist="53882" dir="2700000" algn="ctr" rotWithShape="0">
              <a:schemeClr val="tx1"/>
            </a:outerShdw>
          </a:effectLst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  <a:endParaRPr lang="en-US" altLang="zh-CN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581400"/>
            <a:ext cx="6705600" cy="3810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00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  <a:endParaRPr lang="en-US" altLang="zh-CN" noProof="0" smtClean="0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735BF6C3-664A-4F8A-82F4-0A917B9EA030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8715D-1AB1-4556-8808-68C448554C87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6F57-F066-4518-BCC4-F3D7A2B6EE0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8EF70-75FC-4D94-8899-2CAC886FFC26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800E9-FEF9-406E-9DBE-7A76DF1629EC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102A4-BA7C-47FC-94FC-F8C596B03237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FBF30-80DA-40FC-B914-7EBFA58BB587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D100C-971C-434C-89E4-224FFC02CB34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0354B-CF1F-49ED-9B2A-AECF91AE3933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89181-896D-46C3-8014-344359111F50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32C9D-FD31-4F86-BBBA-3D120629993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91400" cy="563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 hasCustomPrompt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单击图标添加表格</a:t>
            </a:r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8CC3B-5A91-460B-B103-459D452605BE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vmlDrawing" Target="../drawings/vmlDrawing1.vml"/><Relationship Id="rId14" Type="http://schemas.openxmlformats.org/officeDocument/2006/relationships/image" Target="../media/image2.png"/><Relationship Id="rId13" Type="http://schemas.openxmlformats.org/officeDocument/2006/relationships/oleObject" Target="../embeddings/oleObject1.bin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7"/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Image" r:id="rId13" imgW="9563100" imgH="1600200" progId="Photoshop.Image.6">
                  <p:embed/>
                </p:oleObj>
              </mc:Choice>
              <mc:Fallback>
                <p:oleObj name="Image" r:id="rId13" imgW="9563100" imgH="1600200" progId="Photoshop.Image.6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white">
                      <a:xfrm>
                        <a:off x="0" y="0"/>
                        <a:ext cx="91440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Freeform 16"/>
          <p:cNvSpPr/>
          <p:nvPr/>
        </p:nvSpPr>
        <p:spPr bwMode="gray">
          <a:xfrm>
            <a:off x="-11113" y="280988"/>
            <a:ext cx="9155113" cy="1620837"/>
          </a:xfrm>
          <a:custGeom>
            <a:avLst/>
            <a:gdLst>
              <a:gd name="T0" fmla="*/ 2147483647 w 5767"/>
              <a:gd name="T1" fmla="*/ 2147483647 h 1021"/>
              <a:gd name="T2" fmla="*/ 2147483647 w 5767"/>
              <a:gd name="T3" fmla="*/ 2147483647 h 1021"/>
              <a:gd name="T4" fmla="*/ 2147483647 w 5767"/>
              <a:gd name="T5" fmla="*/ 2147483647 h 1021"/>
              <a:gd name="T6" fmla="*/ 2147483647 w 5767"/>
              <a:gd name="T7" fmla="*/ 0 h 1021"/>
              <a:gd name="T8" fmla="*/ 2147483647 w 5767"/>
              <a:gd name="T9" fmla="*/ 2147483647 h 1021"/>
              <a:gd name="T10" fmla="*/ 2147483647 w 5767"/>
              <a:gd name="T11" fmla="*/ 2147483647 h 1021"/>
              <a:gd name="T12" fmla="*/ 2147483647 w 5767"/>
              <a:gd name="T13" fmla="*/ 2147483647 h 1021"/>
              <a:gd name="T14" fmla="*/ 2147483647 w 5767"/>
              <a:gd name="T15" fmla="*/ 2147483647 h 1021"/>
              <a:gd name="T16" fmla="*/ 2147483647 w 5767"/>
              <a:gd name="T17" fmla="*/ 2147483647 h 10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8" name="Freeform 17"/>
          <p:cNvSpPr/>
          <p:nvPr/>
        </p:nvSpPr>
        <p:spPr bwMode="gray">
          <a:xfrm>
            <a:off x="-20638" y="533400"/>
            <a:ext cx="9161463" cy="1006475"/>
          </a:xfrm>
          <a:custGeom>
            <a:avLst/>
            <a:gdLst>
              <a:gd name="T0" fmla="*/ 2147483647 w 5771"/>
              <a:gd name="T1" fmla="*/ 2147483647 h 634"/>
              <a:gd name="T2" fmla="*/ 2147483647 w 5771"/>
              <a:gd name="T3" fmla="*/ 2147483647 h 634"/>
              <a:gd name="T4" fmla="*/ 2147483647 w 5771"/>
              <a:gd name="T5" fmla="*/ 2147483647 h 634"/>
              <a:gd name="T6" fmla="*/ 2147483647 w 5771"/>
              <a:gd name="T7" fmla="*/ 2147483647 h 634"/>
              <a:gd name="T8" fmla="*/ 2147483647 w 5771"/>
              <a:gd name="T9" fmla="*/ 2147483647 h 634"/>
              <a:gd name="T10" fmla="*/ 2147483647 w 5771"/>
              <a:gd name="T11" fmla="*/ 2147483647 h 634"/>
              <a:gd name="T12" fmla="*/ 2147483647 w 5771"/>
              <a:gd name="T13" fmla="*/ 2147483647 h 634"/>
              <a:gd name="T14" fmla="*/ 2147483647 w 5771"/>
              <a:gd name="T15" fmla="*/ 2147483647 h 634"/>
              <a:gd name="T16" fmla="*/ 2147483647 w 5771"/>
              <a:gd name="T17" fmla="*/ 2147483647 h 6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29" name="Group 18"/>
          <p:cNvGrpSpPr/>
          <p:nvPr/>
        </p:nvGrpSpPr>
        <p:grpSpPr bwMode="auto">
          <a:xfrm>
            <a:off x="7740650" y="347663"/>
            <a:ext cx="387350" cy="366712"/>
            <a:chOff x="4752" y="1200"/>
            <a:chExt cx="288" cy="288"/>
          </a:xfrm>
        </p:grpSpPr>
        <p:sp>
          <p:nvSpPr>
            <p:cNvPr id="1043" name="Oval 19"/>
            <p:cNvSpPr>
              <a:spLocks noChangeArrowheads="1"/>
            </p:cNvSpPr>
            <p:nvPr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30" name="Group 21"/>
          <p:cNvGrpSpPr/>
          <p:nvPr/>
        </p:nvGrpSpPr>
        <p:grpSpPr bwMode="auto">
          <a:xfrm>
            <a:off x="8153400" y="53975"/>
            <a:ext cx="609600" cy="592138"/>
            <a:chOff x="4992" y="816"/>
            <a:chExt cx="576" cy="576"/>
          </a:xfrm>
        </p:grpSpPr>
        <p:sp>
          <p:nvSpPr>
            <p:cNvPr id="1039" name="Oval 22"/>
            <p:cNvSpPr>
              <a:spLocks noChangeArrowheads="1"/>
            </p:cNvSpPr>
            <p:nvPr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gray">
            <a:xfrm>
              <a:off x="4992" y="912"/>
              <a:ext cx="480" cy="3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31" name="Group 24"/>
          <p:cNvGrpSpPr/>
          <p:nvPr/>
        </p:nvGrpSpPr>
        <p:grpSpPr bwMode="auto">
          <a:xfrm>
            <a:off x="171450" y="819150"/>
            <a:ext cx="720725" cy="762000"/>
            <a:chOff x="4992" y="816"/>
            <a:chExt cx="576" cy="576"/>
          </a:xfrm>
        </p:grpSpPr>
        <p:sp>
          <p:nvSpPr>
            <p:cNvPr id="5" name="Oval 25"/>
            <p:cNvSpPr>
              <a:spLocks noChangeArrowheads="1"/>
            </p:cNvSpPr>
            <p:nvPr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294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spcBef>
                <a:spcPct val="0"/>
              </a:spcBef>
              <a:buClrTx/>
              <a:buFontTx/>
              <a:buNone/>
              <a:defRPr sz="1400" b="0"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spcBef>
                <a:spcPct val="0"/>
              </a:spcBef>
              <a:buClrTx/>
              <a:buFontTx/>
              <a:buNone/>
              <a:defRPr sz="1400" b="0"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spcBef>
                <a:spcPct val="0"/>
              </a:spcBef>
              <a:buClrTx/>
              <a:buFontTx/>
              <a:buNone/>
              <a:defRPr sz="1400" b="0"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</a:lstStyle>
          <a:p>
            <a:pPr>
              <a:defRPr/>
            </a:pPr>
            <a:fld id="{802AF2B7-67A0-443A-92BC-47502AA4488F}" type="slidenum">
              <a:rPr lang="zh-CN" altLang="en-US"/>
            </a:fld>
            <a:endParaRPr lang="en-US" altLang="zh-CN"/>
          </a:p>
        </p:txBody>
      </p:sp>
      <p:sp>
        <p:nvSpPr>
          <p:cNvPr id="103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914400" y="685800"/>
            <a:ext cx="7391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0"/>
          <p:cNvSpPr txBox="1">
            <a:spLocks noChangeArrowheads="1"/>
          </p:cNvSpPr>
          <p:nvPr/>
        </p:nvSpPr>
        <p:spPr bwMode="auto">
          <a:xfrm>
            <a:off x="0" y="2362200"/>
            <a:ext cx="9144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4000" dirty="0">
                <a:solidFill>
                  <a:srgbClr val="FF3399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_GB2312" pitchFamily="49" charset="-122"/>
              </a:rPr>
              <a:t>除味剂在汽车用</a:t>
            </a:r>
            <a:r>
              <a:rPr lang="zh-CN" altLang="en-US" sz="4000" dirty="0" smtClean="0">
                <a:solidFill>
                  <a:srgbClr val="FF3399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_GB2312" pitchFamily="49" charset="-122"/>
              </a:rPr>
              <a:t>塑料制品的应用探讨</a:t>
            </a:r>
            <a:endParaRPr lang="zh-CN" altLang="en-US" sz="4000" dirty="0">
              <a:solidFill>
                <a:srgbClr val="FF3399"/>
              </a:solidFill>
              <a:latin typeface="黑体" panose="02010609060101010101" pitchFamily="49" charset="-122"/>
              <a:ea typeface="黑体" panose="02010609060101010101" pitchFamily="49" charset="-122"/>
              <a:cs typeface="楷体_GB2312" pitchFamily="49" charset="-122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57200" y="4265613"/>
            <a:ext cx="8382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Wingdings" panose="05000000000000000000" pitchFamily="2" charset="2"/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Font typeface="Arial" panose="020B0604020202020204" pitchFamily="34" charset="0"/>
              <a:buNone/>
              <a:defRPr/>
            </a:pP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广州三力新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材料科技有限公司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2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3"/>
          <p:cNvGrpSpPr/>
          <p:nvPr/>
        </p:nvGrpSpPr>
        <p:grpSpPr bwMode="auto">
          <a:xfrm>
            <a:off x="1785303" y="1918653"/>
            <a:ext cx="5400675" cy="3649662"/>
            <a:chOff x="950913" y="2012752"/>
            <a:chExt cx="7308850" cy="364871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950913" y="2036558"/>
              <a:ext cx="7308850" cy="733234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sz="2000" kern="0">
                <a:solidFill>
                  <a:srgbClr val="003366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102" name="Group 13"/>
            <p:cNvGrpSpPr/>
            <p:nvPr/>
          </p:nvGrpSpPr>
          <p:grpSpPr bwMode="auto">
            <a:xfrm>
              <a:off x="1065213" y="3039170"/>
              <a:ext cx="6979993" cy="677862"/>
              <a:chOff x="727" y="1131"/>
              <a:chExt cx="4763" cy="427"/>
            </a:xfrm>
          </p:grpSpPr>
          <p:sp>
            <p:nvSpPr>
              <p:cNvPr id="24" name="AutoShape 31"/>
              <p:cNvSpPr>
                <a:spLocks noChangeArrowheads="1"/>
              </p:cNvSpPr>
              <p:nvPr/>
            </p:nvSpPr>
            <p:spPr bwMode="gray">
              <a:xfrm>
                <a:off x="727" y="1166"/>
                <a:ext cx="4763" cy="329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gray">
              <a:xfrm>
                <a:off x="882" y="1210"/>
                <a:ext cx="439" cy="12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 kern="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AutoShape 33"/>
              <p:cNvSpPr>
                <a:spLocks noChangeArrowheads="1"/>
              </p:cNvSpPr>
              <p:nvPr/>
            </p:nvSpPr>
            <p:spPr bwMode="gray">
              <a:xfrm>
                <a:off x="763" y="1216"/>
                <a:ext cx="840" cy="275"/>
              </a:xfrm>
              <a:prstGeom prst="roundRect">
                <a:avLst>
                  <a:gd name="adj" fmla="val 11921"/>
                </a:avLst>
              </a:prstGeom>
              <a:solidFill>
                <a:srgbClr val="FFFF00"/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Text Box 35"/>
              <p:cNvSpPr txBox="1">
                <a:spLocks noChangeArrowheads="1"/>
              </p:cNvSpPr>
              <p:nvPr/>
            </p:nvSpPr>
            <p:spPr bwMode="gray">
              <a:xfrm>
                <a:off x="1027" y="1151"/>
                <a:ext cx="301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b="0" kern="0" dirty="0">
                    <a:solidFill>
                      <a:srgbClr val="000000">
                        <a:lumMod val="50000"/>
                        <a:lumOff val="50000"/>
                      </a:srgb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2</a:t>
                </a:r>
                <a:endParaRPr lang="en-US" altLang="zh-CN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Text Box 36"/>
              <p:cNvSpPr txBox="1">
                <a:spLocks noChangeArrowheads="1"/>
              </p:cNvSpPr>
              <p:nvPr/>
            </p:nvSpPr>
            <p:spPr bwMode="gray">
              <a:xfrm>
                <a:off x="1603" y="1131"/>
                <a:ext cx="3885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3600" b="0" kern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气味及来源分析</a:t>
                </a:r>
                <a:endParaRPr lang="zh-CN" altLang="en-US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4103" name="Group 21"/>
            <p:cNvGrpSpPr/>
            <p:nvPr/>
          </p:nvGrpSpPr>
          <p:grpSpPr bwMode="auto">
            <a:xfrm>
              <a:off x="1065213" y="2012752"/>
              <a:ext cx="6977062" cy="684212"/>
              <a:chOff x="727" y="670"/>
              <a:chExt cx="4761" cy="431"/>
            </a:xfrm>
          </p:grpSpPr>
          <p:sp>
            <p:nvSpPr>
              <p:cNvPr id="19" name="AutoShape 31"/>
              <p:cNvSpPr>
                <a:spLocks noChangeArrowheads="1"/>
              </p:cNvSpPr>
              <p:nvPr/>
            </p:nvSpPr>
            <p:spPr bwMode="gray">
              <a:xfrm>
                <a:off x="727" y="710"/>
                <a:ext cx="4763" cy="33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Freeform 34"/>
              <p:cNvSpPr/>
              <p:nvPr/>
            </p:nvSpPr>
            <p:spPr bwMode="gray">
              <a:xfrm>
                <a:off x="876" y="755"/>
                <a:ext cx="418" cy="12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 kern="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AutoShape 33"/>
              <p:cNvSpPr>
                <a:spLocks noChangeArrowheads="1"/>
              </p:cNvSpPr>
              <p:nvPr/>
            </p:nvSpPr>
            <p:spPr bwMode="gray">
              <a:xfrm>
                <a:off x="763" y="766"/>
                <a:ext cx="840" cy="275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8BC91B"/>
                  </a:gs>
                  <a:gs pos="100000">
                    <a:srgbClr val="618C13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Text Box 35"/>
              <p:cNvSpPr txBox="1">
                <a:spLocks noChangeArrowheads="1"/>
              </p:cNvSpPr>
              <p:nvPr/>
            </p:nvSpPr>
            <p:spPr bwMode="gray">
              <a:xfrm>
                <a:off x="1011" y="694"/>
                <a:ext cx="302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ker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1</a:t>
                </a:r>
                <a:endParaRPr lang="en-US" altLang="zh-CN" sz="3600" ker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Text Box 36"/>
              <p:cNvSpPr txBox="1">
                <a:spLocks noChangeArrowheads="1"/>
              </p:cNvSpPr>
              <p:nvPr/>
            </p:nvSpPr>
            <p:spPr bwMode="gray">
              <a:xfrm>
                <a:off x="1602" y="670"/>
                <a:ext cx="3886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>
                <a:spAutoFit/>
              </a:bodyPr>
              <a:lstStyle>
                <a:lvl1pPr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>
                  <a:defRPr/>
                </a:pPr>
                <a:r>
                  <a:rPr kumimoji="0" lang="zh-CN" altLang="en-US" sz="3600" kern="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企业基本情况</a:t>
                </a:r>
                <a:endParaRPr kumimoji="0" lang="zh-CN" altLang="en-US" sz="3600" kern="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4104" name="Group 37"/>
            <p:cNvGrpSpPr/>
            <p:nvPr/>
          </p:nvGrpSpPr>
          <p:grpSpPr bwMode="auto">
            <a:xfrm>
              <a:off x="1065213" y="4045694"/>
              <a:ext cx="6979993" cy="679450"/>
              <a:chOff x="727" y="1591"/>
              <a:chExt cx="4763" cy="428"/>
            </a:xfrm>
          </p:grpSpPr>
          <p:sp>
            <p:nvSpPr>
              <p:cNvPr id="14" name="Freeform 34"/>
              <p:cNvSpPr/>
              <p:nvPr/>
            </p:nvSpPr>
            <p:spPr bwMode="gray">
              <a:xfrm>
                <a:off x="950" y="1746"/>
                <a:ext cx="439" cy="125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 kern="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AutoShape 31"/>
              <p:cNvSpPr>
                <a:spLocks noChangeArrowheads="1"/>
              </p:cNvSpPr>
              <p:nvPr/>
            </p:nvSpPr>
            <p:spPr bwMode="gray">
              <a:xfrm>
                <a:off x="727" y="1635"/>
                <a:ext cx="4763" cy="329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AutoShape 33"/>
              <p:cNvSpPr>
                <a:spLocks noChangeArrowheads="1"/>
              </p:cNvSpPr>
              <p:nvPr/>
            </p:nvSpPr>
            <p:spPr bwMode="gray">
              <a:xfrm>
                <a:off x="763" y="1671"/>
                <a:ext cx="840" cy="282"/>
              </a:xfrm>
              <a:prstGeom prst="roundRect">
                <a:avLst>
                  <a:gd name="adj" fmla="val 11921"/>
                </a:avLst>
              </a:prstGeom>
              <a:solidFill>
                <a:srgbClr val="0000FF">
                  <a:alpha val="58038"/>
                </a:srgbClr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Text Box 35"/>
              <p:cNvSpPr txBox="1">
                <a:spLocks noChangeArrowheads="1"/>
              </p:cNvSpPr>
              <p:nvPr/>
            </p:nvSpPr>
            <p:spPr bwMode="gray">
              <a:xfrm>
                <a:off x="1023" y="1612"/>
                <a:ext cx="301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b="0" kern="0" dirty="0">
                    <a:solidFill>
                      <a:srgbClr val="000000">
                        <a:lumMod val="50000"/>
                        <a:lumOff val="50000"/>
                      </a:srgb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3</a:t>
                </a:r>
                <a:endParaRPr lang="en-US" altLang="zh-CN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Text Box 36"/>
              <p:cNvSpPr txBox="1">
                <a:spLocks noChangeArrowheads="1"/>
              </p:cNvSpPr>
              <p:nvPr/>
            </p:nvSpPr>
            <p:spPr bwMode="gray">
              <a:xfrm>
                <a:off x="1603" y="1591"/>
                <a:ext cx="3885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3600" b="0" kern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气味去除方法</a:t>
                </a:r>
                <a:endParaRPr lang="zh-CN" altLang="en-US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9" name="AutoShape 31"/>
            <p:cNvSpPr>
              <a:spLocks noChangeAspect="1" noChangeArrowheads="1"/>
            </p:cNvSpPr>
            <p:nvPr/>
          </p:nvSpPr>
          <p:spPr bwMode="gray">
            <a:xfrm>
              <a:off x="1043293" y="5031393"/>
              <a:ext cx="6977997" cy="522151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0" kern="0">
                <a:solidFill>
                  <a:srgbClr val="808080">
                    <a:lumMod val="10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Freeform 34"/>
            <p:cNvSpPr/>
            <p:nvPr/>
          </p:nvSpPr>
          <p:spPr bwMode="gray">
            <a:xfrm>
              <a:off x="1328978" y="5119910"/>
              <a:ext cx="728663" cy="258763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8BC91B">
                    <a:gamma/>
                    <a:tint val="54510"/>
                    <a:invGamma/>
                  </a:srgbClr>
                </a:gs>
                <a:gs pos="50000">
                  <a:srgbClr val="8BC91B">
                    <a:alpha val="0"/>
                  </a:srgbClr>
                </a:gs>
                <a:gs pos="100000">
                  <a:srgbClr val="8BC91B">
                    <a:gamma/>
                    <a:tint val="54510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0" kern="0">
                <a:solidFill>
                  <a:srgbClr val="808080">
                    <a:lumMod val="10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AutoShape 33"/>
            <p:cNvSpPr>
              <a:spLocks noChangeAspect="1" noChangeArrowheads="1"/>
            </p:cNvSpPr>
            <p:nvPr/>
          </p:nvSpPr>
          <p:spPr bwMode="gray">
            <a:xfrm>
              <a:off x="1116339" y="5105985"/>
              <a:ext cx="1231033" cy="445972"/>
            </a:xfrm>
            <a:prstGeom prst="roundRect">
              <a:avLst>
                <a:gd name="adj" fmla="val 11921"/>
              </a:avLst>
            </a:prstGeom>
            <a:solidFill>
              <a:srgbClr val="00CCFF"/>
            </a:solidFill>
            <a:ln w="3810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0" kern="0">
                <a:solidFill>
                  <a:srgbClr val="808080">
                    <a:lumMod val="10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Text Box 35"/>
            <p:cNvSpPr txBox="1">
              <a:spLocks noChangeArrowheads="1"/>
            </p:cNvSpPr>
            <p:nvPr/>
          </p:nvSpPr>
          <p:spPr bwMode="gray">
            <a:xfrm>
              <a:off x="1541722" y="5015522"/>
              <a:ext cx="440422" cy="645944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altLang="zh-CN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rPr>
                <a:t>4</a:t>
              </a:r>
              <a:endParaRPr lang="en-US" altLang="zh-CN" sz="3600" b="0" kern="0" dirty="0">
                <a:solidFill>
                  <a:srgbClr val="000000">
                    <a:lumMod val="50000"/>
                    <a:lumOff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Text Box 36"/>
            <p:cNvSpPr txBox="1">
              <a:spLocks noChangeArrowheads="1"/>
            </p:cNvSpPr>
            <p:nvPr/>
          </p:nvSpPr>
          <p:spPr bwMode="gray">
            <a:xfrm>
              <a:off x="2349519" y="4971083"/>
              <a:ext cx="5693255" cy="64499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zh-CN" altLang="en-US" sz="3600" b="0" kern="0" dirty="0" smtClean="0">
                  <a:solidFill>
                    <a:srgbClr val="000000">
                      <a:lumMod val="50000"/>
                      <a:lumOff val="50000"/>
                    </a:srgb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三力除味剂及应用</a:t>
              </a:r>
              <a:endParaRPr lang="zh-CN" altLang="en-US" sz="3600" b="0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612775"/>
            <a:ext cx="8299450" cy="758825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99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 容</a:t>
            </a:r>
            <a:endParaRPr lang="zh-CN" altLang="en-US" sz="4000" smtClean="0">
              <a:solidFill>
                <a:srgbClr val="9900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7391400" cy="563562"/>
          </a:xfrm>
        </p:spPr>
        <p:txBody>
          <a:bodyPr/>
          <a:lstStyle/>
          <a:p>
            <a:pPr algn="l" eaLnBrk="1" hangingPunct="1"/>
            <a:r>
              <a:rPr lang="en-US" altLang="zh-CN" sz="32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、企业基本情况</a:t>
            </a:r>
            <a:endParaRPr lang="zh-CN" altLang="en-US" sz="2400" dirty="0" smtClean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 bwMode="auto">
          <a:xfrm>
            <a:off x="251520" y="908720"/>
            <a:ext cx="8640000" cy="5256584"/>
          </a:xfrm>
          <a:prstGeom prst="rect">
            <a:avLst/>
          </a:prstGeom>
          <a:ln w="12700">
            <a:solidFill>
              <a:srgbClr val="FF6699"/>
            </a:solidFill>
            <a:prstDash val="lgDash"/>
          </a:ln>
        </p:spPr>
        <p:txBody>
          <a:bodyPr/>
          <a:lstStyle/>
          <a:p>
            <a:pPr marL="342265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22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成立时间：</a:t>
            </a:r>
            <a:r>
              <a:rPr lang="en-US" altLang="zh-CN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2019</a:t>
            </a:r>
            <a:r>
              <a:rPr lang="zh-CN" altLang="en-US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2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月。</a:t>
            </a:r>
            <a:endParaRPr lang="en-US" altLang="zh-CN" sz="22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265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22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注册资本：</a:t>
            </a:r>
            <a:r>
              <a:rPr lang="en-US" altLang="zh-CN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200</a:t>
            </a:r>
            <a:r>
              <a:rPr lang="zh-CN" altLang="en-US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万元</a:t>
            </a:r>
            <a:r>
              <a:rPr lang="zh-CN" altLang="en-US" sz="2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人民币</a:t>
            </a:r>
            <a:r>
              <a:rPr lang="zh-CN" altLang="en-US" sz="2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200" kern="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265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22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厂区情况：</a:t>
            </a:r>
            <a:r>
              <a:rPr lang="zh-CN" altLang="en-US" sz="2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广州市白云区钟落潭良田</a:t>
            </a:r>
            <a:r>
              <a:rPr lang="zh-CN" altLang="en-US" sz="2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南路</a:t>
            </a:r>
            <a:endParaRPr lang="zh-CN" altLang="en-US" sz="2200" kern="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265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22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科研</a:t>
            </a:r>
            <a:r>
              <a:rPr lang="zh-CN" altLang="en-US" sz="22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人员：</a:t>
            </a:r>
            <a:r>
              <a:rPr lang="zh-CN" altLang="en-US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专职研发人员</a:t>
            </a:r>
            <a:r>
              <a:rPr lang="en-US" altLang="zh-CN" sz="22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2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</a:t>
            </a:r>
            <a:r>
              <a:rPr lang="zh-CN" altLang="en-US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，占总职工人数的</a:t>
            </a:r>
            <a:r>
              <a:rPr lang="en-US" altLang="zh-CN" sz="22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en-US" altLang="zh-CN" sz="22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%</a:t>
            </a:r>
            <a:r>
              <a:rPr lang="zh-CN" altLang="en-US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；</a:t>
            </a:r>
            <a:endParaRPr lang="zh-CN" altLang="en-US" sz="22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265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22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科研平台</a:t>
            </a:r>
            <a:r>
              <a:rPr lang="zh-CN" altLang="en-US" sz="22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企业工程技术中心</a:t>
            </a:r>
            <a:r>
              <a:rPr lang="zh-CN" altLang="en-US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；中心面积</a:t>
            </a:r>
            <a:r>
              <a:rPr lang="zh-CN" altLang="en-US" sz="2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为</a:t>
            </a:r>
            <a:r>
              <a:rPr lang="en-US" altLang="zh-CN" sz="2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300</a:t>
            </a:r>
            <a:r>
              <a:rPr lang="en-US" altLang="zh-CN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㎡</a:t>
            </a:r>
            <a:r>
              <a:rPr lang="zh-CN" altLang="en-US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2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265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22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仪器设备：</a:t>
            </a:r>
            <a:r>
              <a:rPr lang="zh-CN" altLang="en-US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拥有一系列先进的分析、测试仪器设备，及小中试生产线；总价值</a:t>
            </a:r>
            <a:r>
              <a:rPr lang="zh-CN" altLang="en-US" sz="2200" kern="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约</a:t>
            </a:r>
            <a:r>
              <a:rPr lang="en-US" altLang="zh-CN" sz="2200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600</a:t>
            </a:r>
            <a:r>
              <a:rPr lang="zh-CN" altLang="en-US" sz="2200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余万</a:t>
            </a:r>
            <a:r>
              <a:rPr lang="zh-CN" altLang="en-US" sz="2200" kern="0" dirty="0">
                <a:latin typeface="黑体" panose="02010609060101010101" pitchFamily="49" charset="-122"/>
                <a:ea typeface="黑体" panose="02010609060101010101" pitchFamily="49" charset="-122"/>
              </a:rPr>
              <a:t>元。</a:t>
            </a:r>
            <a:endParaRPr lang="en-US" altLang="zh-CN" sz="22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265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u"/>
              <a:defRPr/>
            </a:pPr>
            <a:endParaRPr lang="en-US" altLang="zh-CN" sz="2000" kern="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265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u"/>
              <a:defRPr/>
            </a:pPr>
            <a:endParaRPr lang="zh-CN" altLang="en-US" sz="2000" kern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265" indent="-342900">
              <a:lnSpc>
                <a:spcPct val="15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u"/>
              <a:defRPr/>
            </a:pPr>
            <a:endParaRPr lang="en-US" altLang="zh-CN" sz="2000" kern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、企业基本情况</a:t>
            </a:r>
            <a:endParaRPr lang="zh-CN" altLang="en-US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220" name="Text Box 20"/>
          <p:cNvSpPr txBox="1">
            <a:spLocks noChangeArrowheads="1"/>
          </p:cNvSpPr>
          <p:nvPr/>
        </p:nvSpPr>
        <p:spPr bwMode="auto">
          <a:xfrm>
            <a:off x="251520" y="946833"/>
            <a:ext cx="8640000" cy="1688465"/>
          </a:xfrm>
          <a:prstGeom prst="rect">
            <a:avLst/>
          </a:prstGeom>
          <a:noFill/>
          <a:ln w="12700">
            <a:solidFill>
              <a:srgbClr val="FF3399"/>
            </a:solidFill>
            <a:prstDash val="lg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13157" tIns="56579" rIns="113157" bIns="56579">
            <a:spAutoFit/>
          </a:bodyPr>
          <a:lstStyle>
            <a:lvl1pPr indent="-3429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2019</a:t>
            </a:r>
            <a:r>
              <a:rPr lang="zh-CN" altLang="en-US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研发费用投入</a:t>
            </a:r>
            <a:r>
              <a:rPr lang="zh-CN" altLang="en-US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为</a:t>
            </a:r>
            <a:r>
              <a:rPr lang="en-US" altLang="zh-CN" sz="2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800</a:t>
            </a:r>
            <a:r>
              <a:rPr lang="zh-CN" altLang="en-US" sz="2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余</a:t>
            </a:r>
            <a:r>
              <a:rPr lang="zh-CN" altLang="en-US" sz="2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万元</a:t>
            </a:r>
            <a:r>
              <a:rPr lang="zh-CN" altLang="en-US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注重</a:t>
            </a:r>
            <a:r>
              <a:rPr lang="zh-CN" altLang="en-US" sz="2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技术协同创新</a:t>
            </a: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，与多家科研院所建立产学研合作</a:t>
            </a:r>
            <a:r>
              <a:rPr lang="zh-CN" altLang="en-US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通过</a:t>
            </a:r>
            <a:r>
              <a:rPr lang="en-US" altLang="zh-CN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ISO9001</a:t>
            </a:r>
            <a:r>
              <a:rPr lang="zh-CN" altLang="en-US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ISO14001</a:t>
            </a:r>
            <a:r>
              <a:rPr lang="zh-CN" altLang="en-US" sz="2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等体系认证。</a:t>
            </a:r>
            <a:endParaRPr lang="en-US" altLang="zh-CN" sz="2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2"/>
          <p:cNvGrpSpPr>
            <a:grpSpLocks noChangeAspect="1"/>
          </p:cNvGrpSpPr>
          <p:nvPr/>
        </p:nvGrpSpPr>
        <p:grpSpPr bwMode="auto">
          <a:xfrm>
            <a:off x="1331640" y="2758901"/>
            <a:ext cx="6442075" cy="4054475"/>
            <a:chOff x="1295400" y="2906216"/>
            <a:chExt cx="6781800" cy="4267200"/>
          </a:xfrm>
        </p:grpSpPr>
        <p:grpSp>
          <p:nvGrpSpPr>
            <p:cNvPr id="8" name="Group 3"/>
            <p:cNvGrpSpPr/>
            <p:nvPr/>
          </p:nvGrpSpPr>
          <p:grpSpPr bwMode="auto">
            <a:xfrm>
              <a:off x="3505200" y="2906216"/>
              <a:ext cx="2362200" cy="2438400"/>
              <a:chOff x="4071" y="1584"/>
              <a:chExt cx="1092" cy="1097"/>
            </a:xfrm>
          </p:grpSpPr>
          <p:sp>
            <p:nvSpPr>
              <p:cNvPr id="62" name="Oval 4"/>
              <p:cNvSpPr>
                <a:spLocks noChangeArrowheads="1"/>
              </p:cNvSpPr>
              <p:nvPr/>
            </p:nvSpPr>
            <p:spPr bwMode="gray">
              <a:xfrm>
                <a:off x="4071" y="1584"/>
                <a:ext cx="1090" cy="10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D8755A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3" name="Oval 5"/>
              <p:cNvSpPr>
                <a:spLocks noChangeArrowheads="1"/>
              </p:cNvSpPr>
              <p:nvPr/>
            </p:nvSpPr>
            <p:spPr bwMode="gray">
              <a:xfrm>
                <a:off x="4073" y="1593"/>
                <a:ext cx="1090" cy="1088"/>
              </a:xfrm>
              <a:prstGeom prst="ellipse">
                <a:avLst/>
              </a:prstGeom>
              <a:gradFill rotWithShape="1">
                <a:gsLst>
                  <a:gs pos="0">
                    <a:srgbClr val="D8755A">
                      <a:alpha val="32001"/>
                    </a:srgbClr>
                  </a:gs>
                  <a:gs pos="100000">
                    <a:srgbClr val="000000">
                      <a:alpha val="89998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4" name="Oval 6"/>
              <p:cNvSpPr>
                <a:spLocks noChangeArrowheads="1"/>
              </p:cNvSpPr>
              <p:nvPr/>
            </p:nvSpPr>
            <p:spPr bwMode="gray">
              <a:xfrm>
                <a:off x="4131" y="1655"/>
                <a:ext cx="946" cy="945"/>
              </a:xfrm>
              <a:prstGeom prst="ellipse">
                <a:avLst/>
              </a:prstGeom>
              <a:gradFill rotWithShape="1">
                <a:gsLst>
                  <a:gs pos="0">
                    <a:srgbClr val="753F31"/>
                  </a:gs>
                  <a:gs pos="50000">
                    <a:srgbClr val="D8755A"/>
                  </a:gs>
                  <a:gs pos="100000">
                    <a:srgbClr val="753F31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5" name="Oval 7"/>
              <p:cNvSpPr>
                <a:spLocks noChangeArrowheads="1"/>
              </p:cNvSpPr>
              <p:nvPr/>
            </p:nvSpPr>
            <p:spPr bwMode="gray">
              <a:xfrm>
                <a:off x="4128" y="1650"/>
                <a:ext cx="946" cy="945"/>
              </a:xfrm>
              <a:prstGeom prst="ellipse">
                <a:avLst/>
              </a:prstGeom>
              <a:gradFill rotWithShape="1">
                <a:gsLst>
                  <a:gs pos="0">
                    <a:srgbClr val="894A39"/>
                  </a:gs>
                  <a:gs pos="100000">
                    <a:srgbClr val="D8755A">
                      <a:alpha val="0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6" name="Oval 8"/>
              <p:cNvSpPr>
                <a:spLocks noChangeArrowheads="1"/>
              </p:cNvSpPr>
              <p:nvPr/>
            </p:nvSpPr>
            <p:spPr bwMode="gray">
              <a:xfrm>
                <a:off x="4178" y="1703"/>
                <a:ext cx="852" cy="8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67" name="Group 9"/>
              <p:cNvGrpSpPr/>
              <p:nvPr/>
            </p:nvGrpSpPr>
            <p:grpSpPr bwMode="auto">
              <a:xfrm>
                <a:off x="4197" y="1716"/>
                <a:ext cx="826" cy="825"/>
                <a:chOff x="4166" y="1706"/>
                <a:chExt cx="1252" cy="1252"/>
              </a:xfrm>
            </p:grpSpPr>
            <p:sp>
              <p:nvSpPr>
                <p:cNvPr id="68" name="Oval 10"/>
                <p:cNvSpPr>
                  <a:spLocks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36869"/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69" name="Oval 11"/>
                <p:cNvSpPr>
                  <a:spLocks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1F5F5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0" name="Oval 12"/>
                <p:cNvSpPr>
                  <a:spLocks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AB2B3"/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71" name="Oval 13"/>
                <p:cNvSpPr>
                  <a:spLocks noChangeArrowheads="1"/>
                </p:cNvSpPr>
                <p:nvPr/>
              </p:nvSpPr>
              <p:spPr bwMode="gray">
                <a:xfrm>
                  <a:off x="4263" y="1764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D6E1E2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" name="Group 14"/>
            <p:cNvGrpSpPr/>
            <p:nvPr/>
          </p:nvGrpSpPr>
          <p:grpSpPr bwMode="auto">
            <a:xfrm>
              <a:off x="2895600" y="3896816"/>
              <a:ext cx="3581400" cy="1828800"/>
              <a:chOff x="1680" y="1824"/>
              <a:chExt cx="2256" cy="1152"/>
            </a:xfrm>
          </p:grpSpPr>
          <p:sp>
            <p:nvSpPr>
              <p:cNvPr id="58" name="AutoShape 15"/>
              <p:cNvSpPr>
                <a:spLocks noChangeArrowheads="1"/>
              </p:cNvSpPr>
              <p:nvPr/>
            </p:nvSpPr>
            <p:spPr bwMode="gray">
              <a:xfrm rot="10800000">
                <a:off x="3552" y="1824"/>
                <a:ext cx="384" cy="288"/>
              </a:xfrm>
              <a:prstGeom prst="leftArrow">
                <a:avLst>
                  <a:gd name="adj1" fmla="val 31250"/>
                  <a:gd name="adj2" fmla="val 71531"/>
                </a:avLst>
              </a:prstGeom>
              <a:gradFill rotWithShape="1">
                <a:gsLst>
                  <a:gs pos="0">
                    <a:srgbClr val="666699"/>
                  </a:gs>
                  <a:gs pos="100000">
                    <a:srgbClr val="BEBED4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9" name="AutoShape 16"/>
              <p:cNvSpPr>
                <a:spLocks noChangeArrowheads="1"/>
              </p:cNvSpPr>
              <p:nvPr/>
            </p:nvSpPr>
            <p:spPr bwMode="gray">
              <a:xfrm rot="-3685140">
                <a:off x="2112" y="2640"/>
                <a:ext cx="384" cy="288"/>
              </a:xfrm>
              <a:prstGeom prst="leftArrow">
                <a:avLst>
                  <a:gd name="adj1" fmla="val 31250"/>
                  <a:gd name="adj2" fmla="val 71531"/>
                </a:avLst>
              </a:prstGeom>
              <a:gradFill rotWithShape="1">
                <a:gsLst>
                  <a:gs pos="0">
                    <a:srgbClr val="666699"/>
                  </a:gs>
                  <a:gs pos="100000">
                    <a:srgbClr val="BEBED4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0" name="AutoShape 17"/>
              <p:cNvSpPr>
                <a:spLocks noChangeArrowheads="1"/>
              </p:cNvSpPr>
              <p:nvPr/>
            </p:nvSpPr>
            <p:spPr bwMode="gray">
              <a:xfrm>
                <a:off x="1680" y="1824"/>
                <a:ext cx="384" cy="288"/>
              </a:xfrm>
              <a:prstGeom prst="leftArrow">
                <a:avLst>
                  <a:gd name="adj1" fmla="val 31250"/>
                  <a:gd name="adj2" fmla="val 71531"/>
                </a:avLst>
              </a:prstGeom>
              <a:gradFill rotWithShape="1">
                <a:gsLst>
                  <a:gs pos="0">
                    <a:srgbClr val="666699"/>
                  </a:gs>
                  <a:gs pos="100000">
                    <a:srgbClr val="BEBED4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1" name="AutoShape 18"/>
              <p:cNvSpPr>
                <a:spLocks noChangeArrowheads="1"/>
              </p:cNvSpPr>
              <p:nvPr/>
            </p:nvSpPr>
            <p:spPr bwMode="gray">
              <a:xfrm rot="-7784550">
                <a:off x="3120" y="2640"/>
                <a:ext cx="384" cy="288"/>
              </a:xfrm>
              <a:prstGeom prst="leftArrow">
                <a:avLst>
                  <a:gd name="adj1" fmla="val 31250"/>
                  <a:gd name="adj2" fmla="val 71531"/>
                </a:avLst>
              </a:prstGeom>
              <a:gradFill rotWithShape="1">
                <a:gsLst>
                  <a:gs pos="0">
                    <a:srgbClr val="666699"/>
                  </a:gs>
                  <a:gs pos="100000">
                    <a:srgbClr val="BEBED4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0" name="Text Box 19"/>
            <p:cNvSpPr txBox="1">
              <a:spLocks noChangeArrowheads="1"/>
            </p:cNvSpPr>
            <p:nvPr/>
          </p:nvSpPr>
          <p:spPr bwMode="gray">
            <a:xfrm>
              <a:off x="4009457" y="3571859"/>
              <a:ext cx="1324273" cy="1391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1pPr>
              <a:lvl2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2pPr>
              <a:lvl3pPr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3pPr>
              <a:lvl4pPr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4pPr>
              <a:lvl5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5pPr>
              <a:lvl6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6pPr>
              <a:lvl7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7pPr>
              <a:lvl8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8pPr>
              <a:lvl9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9pPr>
            </a:lstStyle>
            <a:p>
              <a:pPr algn="ctr" eaLnBrk="0" hangingPunct="0"/>
              <a:r>
                <a:rPr lang="zh-CN" altLang="en-US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广州三力新材料</a:t>
              </a:r>
              <a:r>
                <a:rPr lang="zh-CN" altLang="en-US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科技有限公司</a:t>
              </a:r>
              <a:endPara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1" name="Group 20"/>
            <p:cNvGrpSpPr/>
            <p:nvPr/>
          </p:nvGrpSpPr>
          <p:grpSpPr bwMode="auto">
            <a:xfrm>
              <a:off x="6637338" y="3439616"/>
              <a:ext cx="1439862" cy="1439863"/>
              <a:chOff x="2789" y="1625"/>
              <a:chExt cx="907" cy="907"/>
            </a:xfrm>
          </p:grpSpPr>
          <p:sp>
            <p:nvSpPr>
              <p:cNvPr id="48" name="Oval 21"/>
              <p:cNvSpPr>
                <a:spLocks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83A6A7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9" name="Oval 22"/>
              <p:cNvSpPr>
                <a:spLocks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alpha val="32001"/>
                    </a:srgbClr>
                  </a:gs>
                  <a:gs pos="100000">
                    <a:srgbClr val="000000">
                      <a:alpha val="89998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" name="Oval 23"/>
              <p:cNvSpPr>
                <a:spLocks noChangeArrowheads="1"/>
              </p:cNvSpPr>
              <p:nvPr/>
            </p:nvSpPr>
            <p:spPr bwMode="gray">
              <a:xfrm>
                <a:off x="2849" y="1684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475A5A"/>
                  </a:gs>
                  <a:gs pos="50000">
                    <a:srgbClr val="83A6A7"/>
                  </a:gs>
                  <a:gs pos="100000">
                    <a:srgbClr val="475A5A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1" name="Oval 24"/>
              <p:cNvSpPr>
                <a:spLocks noChangeArrowheads="1"/>
              </p:cNvSpPr>
              <p:nvPr/>
            </p:nvSpPr>
            <p:spPr bwMode="gray">
              <a:xfrm>
                <a:off x="2849" y="1686"/>
                <a:ext cx="787" cy="788"/>
              </a:xfrm>
              <a:prstGeom prst="ellipse">
                <a:avLst/>
              </a:prstGeom>
              <a:gradFill rotWithShape="1">
                <a:gsLst>
                  <a:gs pos="0">
                    <a:srgbClr val="53696A"/>
                  </a:gs>
                  <a:gs pos="100000">
                    <a:srgbClr val="83A6A7">
                      <a:alpha val="0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2" name="Oval 25"/>
              <p:cNvSpPr>
                <a:spLocks noChangeArrowheads="1"/>
              </p:cNvSpPr>
              <p:nvPr/>
            </p:nvSpPr>
            <p:spPr bwMode="gray">
              <a:xfrm>
                <a:off x="2888" y="1724"/>
                <a:ext cx="709" cy="70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53" name="Group 26"/>
              <p:cNvGrpSpPr/>
              <p:nvPr/>
            </p:nvGrpSpPr>
            <p:grpSpPr bwMode="auto">
              <a:xfrm>
                <a:off x="2899" y="1735"/>
                <a:ext cx="687" cy="688"/>
                <a:chOff x="4166" y="1706"/>
                <a:chExt cx="1252" cy="1252"/>
              </a:xfrm>
            </p:grpSpPr>
            <p:sp>
              <p:nvSpPr>
                <p:cNvPr id="54" name="Oval 27"/>
                <p:cNvSpPr>
                  <a:spLocks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36869"/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5" name="Oval 28"/>
                <p:cNvSpPr>
                  <a:spLocks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F1F5F5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6" name="Oval 29"/>
                <p:cNvSpPr>
                  <a:spLocks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AB2B3"/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7" name="Oval 30"/>
                <p:cNvSpPr>
                  <a:spLocks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D6E1E2">
                        <a:alpha val="37999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" name="Text Box 31"/>
            <p:cNvSpPr txBox="1">
              <a:spLocks noChangeArrowheads="1"/>
            </p:cNvSpPr>
            <p:nvPr/>
          </p:nvSpPr>
          <p:spPr bwMode="gray">
            <a:xfrm>
              <a:off x="6981164" y="3842320"/>
              <a:ext cx="729988" cy="743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1pPr>
              <a:lvl2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2pPr>
              <a:lvl3pPr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3pPr>
              <a:lvl4pPr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4pPr>
              <a:lvl5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5pPr>
              <a:lvl6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6pPr>
              <a:lvl7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7pPr>
              <a:lvl8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8pPr>
              <a:lvl9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9pPr>
            </a:lstStyle>
            <a:p>
              <a:pPr algn="ctr" eaLnBrk="0" hangingPunct="0"/>
              <a:r>
                <a:rPr lang="zh-CN" altLang="en-US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海南</a:t>
              </a:r>
              <a:endParaRPr lang="en-US" altLang="zh-CN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 eaLnBrk="0" hangingPunct="0"/>
              <a:r>
                <a:rPr lang="zh-CN" altLang="en-US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大学</a:t>
              </a:r>
              <a:endParaRPr lang="en-US" altLang="zh-CN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3" name="Group 32"/>
            <p:cNvGrpSpPr/>
            <p:nvPr/>
          </p:nvGrpSpPr>
          <p:grpSpPr bwMode="auto">
            <a:xfrm>
              <a:off x="5257800" y="5649416"/>
              <a:ext cx="1444625" cy="1524000"/>
              <a:chOff x="864" y="1680"/>
              <a:chExt cx="910" cy="960"/>
            </a:xfrm>
          </p:grpSpPr>
          <p:sp>
            <p:nvSpPr>
              <p:cNvPr id="38" name="Oval 33"/>
              <p:cNvSpPr>
                <a:spLocks noChangeArrowheads="1"/>
              </p:cNvSpPr>
              <p:nvPr/>
            </p:nvSpPr>
            <p:spPr bwMode="gray">
              <a:xfrm>
                <a:off x="864" y="1680"/>
                <a:ext cx="910" cy="96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FF6699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9" name="Oval 34"/>
              <p:cNvSpPr>
                <a:spLocks noChangeArrowheads="1"/>
              </p:cNvSpPr>
              <p:nvPr/>
            </p:nvSpPr>
            <p:spPr bwMode="gray">
              <a:xfrm>
                <a:off x="864" y="1680"/>
                <a:ext cx="910" cy="960"/>
              </a:xfrm>
              <a:prstGeom prst="ellipse">
                <a:avLst/>
              </a:prstGeom>
              <a:gradFill rotWithShape="1">
                <a:gsLst>
                  <a:gs pos="0">
                    <a:srgbClr val="FF6699">
                      <a:alpha val="32001"/>
                    </a:srgbClr>
                  </a:gs>
                  <a:gs pos="100000">
                    <a:srgbClr val="000000">
                      <a:alpha val="89998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0" name="Oval 35"/>
              <p:cNvSpPr>
                <a:spLocks noChangeArrowheads="1"/>
              </p:cNvSpPr>
              <p:nvPr/>
            </p:nvSpPr>
            <p:spPr bwMode="gray">
              <a:xfrm>
                <a:off x="923" y="1742"/>
                <a:ext cx="792" cy="836"/>
              </a:xfrm>
              <a:prstGeom prst="ellipse">
                <a:avLst/>
              </a:prstGeom>
              <a:gradFill rotWithShape="1">
                <a:gsLst>
                  <a:gs pos="0">
                    <a:srgbClr val="8A3753"/>
                  </a:gs>
                  <a:gs pos="50000">
                    <a:srgbClr val="FF6699"/>
                  </a:gs>
                  <a:gs pos="100000">
                    <a:srgbClr val="8A3753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1" name="Oval 36"/>
              <p:cNvSpPr>
                <a:spLocks noChangeArrowheads="1"/>
              </p:cNvSpPr>
              <p:nvPr/>
            </p:nvSpPr>
            <p:spPr bwMode="gray">
              <a:xfrm>
                <a:off x="912" y="1728"/>
                <a:ext cx="791" cy="836"/>
              </a:xfrm>
              <a:prstGeom prst="ellipse">
                <a:avLst/>
              </a:prstGeom>
              <a:gradFill rotWithShape="1">
                <a:gsLst>
                  <a:gs pos="0">
                    <a:srgbClr val="A24161"/>
                  </a:gs>
                  <a:gs pos="100000">
                    <a:srgbClr val="FF6699">
                      <a:alpha val="0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2" name="Oval 37"/>
              <p:cNvSpPr>
                <a:spLocks noChangeArrowheads="1"/>
              </p:cNvSpPr>
              <p:nvPr/>
            </p:nvSpPr>
            <p:spPr bwMode="gray">
              <a:xfrm>
                <a:off x="966" y="1785"/>
                <a:ext cx="712" cy="750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3" name="Oval 38"/>
              <p:cNvSpPr>
                <a:spLocks noChangeArrowheads="1"/>
              </p:cNvSpPr>
              <p:nvPr/>
            </p:nvSpPr>
            <p:spPr bwMode="gray">
              <a:xfrm>
                <a:off x="960" y="1776"/>
                <a:ext cx="689" cy="727"/>
              </a:xfrm>
              <a:prstGeom prst="ellipse">
                <a:avLst/>
              </a:prstGeom>
              <a:gradFill rotWithShape="1">
                <a:gsLst>
                  <a:gs pos="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44" name="Oval 39"/>
              <p:cNvSpPr>
                <a:spLocks noChangeArrowheads="1"/>
              </p:cNvSpPr>
              <p:nvPr/>
            </p:nvSpPr>
            <p:spPr bwMode="gray">
              <a:xfrm>
                <a:off x="986" y="1801"/>
                <a:ext cx="673" cy="709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E9E9E9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45" name="Oval 40"/>
              <p:cNvSpPr>
                <a:spLocks noChangeArrowheads="1"/>
              </p:cNvSpPr>
              <p:nvPr/>
            </p:nvSpPr>
            <p:spPr bwMode="gray">
              <a:xfrm>
                <a:off x="994" y="1808"/>
                <a:ext cx="640" cy="663"/>
              </a:xfrm>
              <a:prstGeom prst="ellipse">
                <a:avLst/>
              </a:prstGeom>
              <a:gradFill rotWithShape="1">
                <a:gsLst>
                  <a:gs pos="0">
                    <a:srgbClr val="989898"/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46" name="Oval 41"/>
              <p:cNvSpPr>
                <a:spLocks noChangeArrowheads="1"/>
              </p:cNvSpPr>
              <p:nvPr/>
            </p:nvSpPr>
            <p:spPr bwMode="gray">
              <a:xfrm>
                <a:off x="1031" y="1827"/>
                <a:ext cx="569" cy="53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0C0C0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47" name="Text Box 42"/>
              <p:cNvSpPr txBox="1">
                <a:spLocks noChangeArrowheads="1"/>
              </p:cNvSpPr>
              <p:nvPr/>
            </p:nvSpPr>
            <p:spPr bwMode="gray">
              <a:xfrm>
                <a:off x="926" y="1924"/>
                <a:ext cx="803" cy="4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1pPr>
                <a:lvl2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2pPr>
                <a:lvl3pPr>
                  <a:defRPr sz="1600"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3pPr>
                <a:lvl4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4pPr>
                <a:lvl5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5pPr>
                <a:lvl6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6pPr>
                <a:lvl7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7pPr>
                <a:lvl8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8pPr>
                <a:lvl9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9pPr>
              </a:lstStyle>
              <a:p>
                <a:pPr algn="ctr" eaLnBrk="0" hangingPunct="0"/>
                <a:r>
                  <a:rPr lang="zh-CN" altLang="en-US" dirty="0" smtClean="0">
                    <a:solidFill>
                      <a:srgbClr val="0000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浙江工业</a:t>
                </a:r>
                <a:endParaRPr lang="en-US" altLang="zh-CN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algn="ctr" eaLnBrk="0" hangingPunct="0"/>
                <a:r>
                  <a:rPr lang="zh-CN" altLang="en-US" dirty="0" smtClean="0">
                    <a:solidFill>
                      <a:srgbClr val="0000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大学</a:t>
                </a:r>
                <a:endParaRPr lang="en-US" altLang="zh-CN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4" name="Group 43"/>
            <p:cNvGrpSpPr/>
            <p:nvPr/>
          </p:nvGrpSpPr>
          <p:grpSpPr bwMode="auto">
            <a:xfrm>
              <a:off x="1295400" y="3439616"/>
              <a:ext cx="1446213" cy="1524000"/>
              <a:chOff x="884" y="2523"/>
              <a:chExt cx="862" cy="862"/>
            </a:xfrm>
          </p:grpSpPr>
          <p:sp>
            <p:nvSpPr>
              <p:cNvPr id="29" name="Oval 44"/>
              <p:cNvSpPr>
                <a:spLocks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rgbClr val="00CC66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0" name="Oval 45"/>
              <p:cNvSpPr>
                <a:spLocks noChangeArrowheads="1"/>
              </p:cNvSpPr>
              <p:nvPr/>
            </p:nvSpPr>
            <p:spPr bwMode="gray">
              <a:xfrm>
                <a:off x="884" y="2523"/>
                <a:ext cx="862" cy="862"/>
              </a:xfrm>
              <a:prstGeom prst="ellipse">
                <a:avLst/>
              </a:prstGeom>
              <a:gradFill rotWithShape="1">
                <a:gsLst>
                  <a:gs pos="0">
                    <a:srgbClr val="00CC66">
                      <a:alpha val="32001"/>
                    </a:srgbClr>
                  </a:gs>
                  <a:gs pos="100000">
                    <a:srgbClr val="000000">
                      <a:alpha val="89998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1" name="Oval 46"/>
              <p:cNvSpPr>
                <a:spLocks noChangeArrowheads="1"/>
              </p:cNvSpPr>
              <p:nvPr/>
            </p:nvSpPr>
            <p:spPr bwMode="gray">
              <a:xfrm>
                <a:off x="940" y="2579"/>
                <a:ext cx="750" cy="750"/>
              </a:xfrm>
              <a:prstGeom prst="ellipse">
                <a:avLst/>
              </a:prstGeom>
              <a:gradFill rotWithShape="1">
                <a:gsLst>
                  <a:gs pos="0">
                    <a:srgbClr val="006E37"/>
                  </a:gs>
                  <a:gs pos="50000">
                    <a:srgbClr val="00CC66"/>
                  </a:gs>
                  <a:gs pos="100000">
                    <a:srgbClr val="006E37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47"/>
              <p:cNvSpPr>
                <a:spLocks noChangeArrowheads="1"/>
              </p:cNvSpPr>
              <p:nvPr/>
            </p:nvSpPr>
            <p:spPr bwMode="gray">
              <a:xfrm>
                <a:off x="941" y="2579"/>
                <a:ext cx="749" cy="750"/>
              </a:xfrm>
              <a:prstGeom prst="ellipse">
                <a:avLst/>
              </a:prstGeom>
              <a:gradFill rotWithShape="1">
                <a:gsLst>
                  <a:gs pos="0">
                    <a:srgbClr val="008241"/>
                  </a:gs>
                  <a:gs pos="100000">
                    <a:srgbClr val="00CC66">
                      <a:alpha val="0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3" name="Oval 48"/>
              <p:cNvSpPr>
                <a:spLocks noChangeArrowheads="1"/>
              </p:cNvSpPr>
              <p:nvPr/>
            </p:nvSpPr>
            <p:spPr bwMode="gray">
              <a:xfrm>
                <a:off x="981" y="2617"/>
                <a:ext cx="674" cy="674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49"/>
              <p:cNvSpPr>
                <a:spLocks noChangeArrowheads="1"/>
              </p:cNvSpPr>
              <p:nvPr/>
            </p:nvSpPr>
            <p:spPr bwMode="gray">
              <a:xfrm>
                <a:off x="992" y="2628"/>
                <a:ext cx="653" cy="653"/>
              </a:xfrm>
              <a:prstGeom prst="ellipse">
                <a:avLst/>
              </a:prstGeom>
              <a:gradFill rotWithShape="1">
                <a:gsLst>
                  <a:gs pos="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35" name="Oval 50"/>
              <p:cNvSpPr>
                <a:spLocks noChangeArrowheads="1"/>
              </p:cNvSpPr>
              <p:nvPr/>
            </p:nvSpPr>
            <p:spPr bwMode="gray">
              <a:xfrm>
                <a:off x="1000" y="2632"/>
                <a:ext cx="637" cy="636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0"/>
                    </a:srgbClr>
                  </a:gs>
                  <a:gs pos="100000">
                    <a:srgbClr val="E9E9E9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36" name="Oval 51"/>
              <p:cNvSpPr>
                <a:spLocks noChangeArrowheads="1"/>
              </p:cNvSpPr>
              <p:nvPr/>
            </p:nvSpPr>
            <p:spPr bwMode="gray">
              <a:xfrm>
                <a:off x="1007" y="2638"/>
                <a:ext cx="606" cy="595"/>
              </a:xfrm>
              <a:prstGeom prst="ellipse">
                <a:avLst/>
              </a:prstGeom>
              <a:gradFill rotWithShape="1">
                <a:gsLst>
                  <a:gs pos="0">
                    <a:srgbClr val="989898"/>
                  </a:gs>
                  <a:gs pos="100000">
                    <a:srgbClr val="C0C0C0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37" name="Oval 52"/>
              <p:cNvSpPr>
                <a:spLocks noChangeArrowheads="1"/>
              </p:cNvSpPr>
              <p:nvPr/>
            </p:nvSpPr>
            <p:spPr bwMode="gray">
              <a:xfrm>
                <a:off x="1042" y="2655"/>
                <a:ext cx="539" cy="48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C0C0C0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5" name="Text Box 53"/>
            <p:cNvSpPr txBox="1">
              <a:spLocks noChangeArrowheads="1"/>
            </p:cNvSpPr>
            <p:nvPr/>
          </p:nvSpPr>
          <p:spPr bwMode="gray">
            <a:xfrm>
              <a:off x="1443359" y="3841859"/>
              <a:ext cx="1204613" cy="743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1pPr>
              <a:lvl2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2pPr>
              <a:lvl3pPr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3pPr>
              <a:lvl4pPr>
                <a:defRPr sz="1400"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4pPr>
              <a:lvl5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5pPr>
              <a:lvl6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6pPr>
              <a:lvl7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7pPr>
              <a:lvl8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8pPr>
              <a:lvl9pPr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华文细黑" pitchFamily="2" charset="-122"/>
                </a:defRPr>
              </a:lvl9pPr>
            </a:lstStyle>
            <a:p>
              <a:pPr algn="ctr" eaLnBrk="0" hangingPunct="0"/>
              <a:r>
                <a:rPr lang="zh-CN" altLang="en-US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广东</a:t>
              </a:r>
              <a:r>
                <a:rPr lang="zh-CN" altLang="en-US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科学院</a:t>
              </a:r>
              <a:endParaRPr lang="zh-CN" altLang="en-US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6" name="Group 54"/>
            <p:cNvGrpSpPr/>
            <p:nvPr/>
          </p:nvGrpSpPr>
          <p:grpSpPr bwMode="auto">
            <a:xfrm>
              <a:off x="2598738" y="5649416"/>
              <a:ext cx="1439862" cy="1439863"/>
              <a:chOff x="1685" y="3125"/>
              <a:chExt cx="907" cy="907"/>
            </a:xfrm>
          </p:grpSpPr>
          <p:grpSp>
            <p:nvGrpSpPr>
              <p:cNvPr id="17" name="Group 55"/>
              <p:cNvGrpSpPr/>
              <p:nvPr/>
            </p:nvGrpSpPr>
            <p:grpSpPr bwMode="auto">
              <a:xfrm>
                <a:off x="1685" y="3125"/>
                <a:ext cx="907" cy="907"/>
                <a:chOff x="2832" y="1728"/>
                <a:chExt cx="907" cy="907"/>
              </a:xfrm>
            </p:grpSpPr>
            <p:sp>
              <p:nvSpPr>
                <p:cNvPr id="19" name="Oval 56"/>
                <p:cNvSpPr>
                  <a:spLocks noChangeArrowheads="1"/>
                </p:cNvSpPr>
                <p:nvPr/>
              </p:nvSpPr>
              <p:spPr bwMode="gray">
                <a:xfrm>
                  <a:off x="2832" y="1728"/>
                  <a:ext cx="907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50000">
                      <a:srgbClr val="3965E1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>
                      <a:solidFill>
                        <a:schemeClr val="bg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Oval 57"/>
                <p:cNvSpPr>
                  <a:spLocks noChangeArrowheads="1"/>
                </p:cNvSpPr>
                <p:nvPr/>
              </p:nvSpPr>
              <p:spPr bwMode="gray">
                <a:xfrm>
                  <a:off x="2832" y="1728"/>
                  <a:ext cx="907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965E1">
                        <a:alpha val="32001"/>
                      </a:srgbClr>
                    </a:gs>
                    <a:gs pos="100000">
                      <a:srgbClr val="000000">
                        <a:alpha val="89998"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>
                      <a:solidFill>
                        <a:schemeClr val="bg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Oval 58"/>
                <p:cNvSpPr>
                  <a:spLocks noChangeArrowheads="1"/>
                </p:cNvSpPr>
                <p:nvPr/>
              </p:nvSpPr>
              <p:spPr bwMode="gray">
                <a:xfrm>
                  <a:off x="2889" y="1788"/>
                  <a:ext cx="787" cy="78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1F377A"/>
                    </a:gs>
                    <a:gs pos="50000">
                      <a:srgbClr val="3965E1"/>
                    </a:gs>
                    <a:gs pos="100000">
                      <a:srgbClr val="1F377A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>
                      <a:solidFill>
                        <a:schemeClr val="bg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Oval 59"/>
                <p:cNvSpPr>
                  <a:spLocks noChangeArrowheads="1"/>
                </p:cNvSpPr>
                <p:nvPr/>
              </p:nvSpPr>
              <p:spPr bwMode="gray">
                <a:xfrm>
                  <a:off x="2889" y="1794"/>
                  <a:ext cx="787" cy="78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64396"/>
                    </a:gs>
                    <a:gs pos="100000">
                      <a:srgbClr val="3965E1">
                        <a:alpha val="0"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>
                      <a:solidFill>
                        <a:schemeClr val="bg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Oval 60"/>
                <p:cNvSpPr>
                  <a:spLocks noChangeArrowheads="1"/>
                </p:cNvSpPr>
                <p:nvPr/>
              </p:nvSpPr>
              <p:spPr bwMode="gray">
                <a:xfrm>
                  <a:off x="2928" y="1833"/>
                  <a:ext cx="709" cy="70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965E1"/>
                    </a:gs>
                    <a:gs pos="100000">
                      <a:srgbClr val="03060D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>
                      <a:solidFill>
                        <a:schemeClr val="bg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24" name="Group 61"/>
                <p:cNvGrpSpPr/>
                <p:nvPr/>
              </p:nvGrpSpPr>
              <p:grpSpPr bwMode="auto">
                <a:xfrm>
                  <a:off x="2946" y="1842"/>
                  <a:ext cx="687" cy="688"/>
                  <a:chOff x="4166" y="1706"/>
                  <a:chExt cx="1252" cy="1252"/>
                </a:xfrm>
              </p:grpSpPr>
              <p:sp>
                <p:nvSpPr>
                  <p:cNvPr id="25" name="Oval 62"/>
                  <p:cNvSpPr>
                    <a:spLocks noChangeArrowheads="1"/>
                  </p:cNvSpPr>
                  <p:nvPr/>
                </p:nvSpPr>
                <p:spPr bwMode="gray">
                  <a:xfrm>
                    <a:off x="4166" y="1706"/>
                    <a:ext cx="1252" cy="125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636869"/>
                      </a:gs>
                      <a:gs pos="100000">
                        <a:srgbClr val="D6E1E2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6" name="Oval 63"/>
                  <p:cNvSpPr>
                    <a:spLocks noChangeArrowheads="1"/>
                  </p:cNvSpPr>
                  <p:nvPr/>
                </p:nvSpPr>
                <p:spPr bwMode="gray">
                  <a:xfrm>
                    <a:off x="4182" y="1713"/>
                    <a:ext cx="1222" cy="122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6E1E2">
                          <a:alpha val="0"/>
                        </a:srgbClr>
                      </a:gs>
                      <a:gs pos="100000">
                        <a:srgbClr val="F1F5F5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Oval 64"/>
                  <p:cNvSpPr>
                    <a:spLocks noChangeArrowheads="1"/>
                  </p:cNvSpPr>
                  <p:nvPr/>
                </p:nvSpPr>
                <p:spPr bwMode="gray">
                  <a:xfrm>
                    <a:off x="4195" y="1725"/>
                    <a:ext cx="1162" cy="114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AAB2B3"/>
                      </a:gs>
                      <a:gs pos="100000">
                        <a:srgbClr val="D6E1E2">
                          <a:alpha val="4800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Oval 65"/>
                  <p:cNvSpPr>
                    <a:spLocks noChangeArrowheads="1"/>
                  </p:cNvSpPr>
                  <p:nvPr/>
                </p:nvSpPr>
                <p:spPr bwMode="gray">
                  <a:xfrm>
                    <a:off x="4263" y="1757"/>
                    <a:ext cx="1033" cy="92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D6E1E2">
                          <a:alpha val="37999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eaVert" wrap="none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18" name="Text Box 66"/>
              <p:cNvSpPr txBox="1">
                <a:spLocks noChangeArrowheads="1"/>
              </p:cNvSpPr>
              <p:nvPr/>
            </p:nvSpPr>
            <p:spPr bwMode="gray">
              <a:xfrm>
                <a:off x="1728" y="3486"/>
                <a:ext cx="803" cy="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1pPr>
                <a:lvl2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2pPr>
                <a:lvl3pPr>
                  <a:defRPr sz="1600"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3pPr>
                <a:lvl4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4pPr>
                <a:lvl5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5pPr>
                <a:lvl6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6pPr>
                <a:lvl7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7pPr>
                <a:lvl8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8pPr>
                <a:lvl9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华文细黑" pitchFamily="2" charset="-122"/>
                  </a:defRPr>
                </a:lvl9pPr>
              </a:lstStyle>
              <a:p>
                <a:pPr algn="ctr" eaLnBrk="0" hangingPunct="0"/>
                <a:r>
                  <a:rPr lang="zh-CN" altLang="en-US" dirty="0" smtClean="0">
                    <a:solidFill>
                      <a:srgbClr val="0000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宁波大学</a:t>
                </a:r>
                <a:endParaRPr lang="en-US" altLang="zh-CN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3"/>
          <p:cNvGrpSpPr/>
          <p:nvPr/>
        </p:nvGrpSpPr>
        <p:grpSpPr bwMode="auto">
          <a:xfrm>
            <a:off x="1914525" y="2019300"/>
            <a:ext cx="5038725" cy="3649663"/>
            <a:chOff x="950913" y="2012752"/>
            <a:chExt cx="7308850" cy="3648714"/>
          </a:xfrm>
        </p:grpSpPr>
        <p:sp>
          <p:nvSpPr>
            <p:cNvPr id="10245" name="Rectangle 3"/>
            <p:cNvSpPr>
              <a:spLocks noChangeArrowheads="1"/>
            </p:cNvSpPr>
            <p:nvPr/>
          </p:nvSpPr>
          <p:spPr bwMode="auto">
            <a:xfrm>
              <a:off x="950913" y="3055615"/>
              <a:ext cx="7308850" cy="733425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lnSpc>
                  <a:spcPct val="150000"/>
                </a:lnSpc>
              </a:pPr>
              <a:endParaRPr lang="zh-CN" altLang="en-US" sz="2000">
                <a:solidFill>
                  <a:srgbClr val="003366"/>
                </a:solidFill>
              </a:endParaRPr>
            </a:p>
          </p:txBody>
        </p:sp>
        <p:grpSp>
          <p:nvGrpSpPr>
            <p:cNvPr id="10246" name="Group 13"/>
            <p:cNvGrpSpPr/>
            <p:nvPr/>
          </p:nvGrpSpPr>
          <p:grpSpPr bwMode="auto">
            <a:xfrm>
              <a:off x="1065213" y="3039170"/>
              <a:ext cx="6977062" cy="677862"/>
              <a:chOff x="727" y="1131"/>
              <a:chExt cx="4761" cy="427"/>
            </a:xfrm>
          </p:grpSpPr>
          <p:sp>
            <p:nvSpPr>
              <p:cNvPr id="10270" name="AutoShape 31"/>
              <p:cNvSpPr>
                <a:spLocks noChangeArrowheads="1"/>
              </p:cNvSpPr>
              <p:nvPr/>
            </p:nvSpPr>
            <p:spPr bwMode="gray">
              <a:xfrm>
                <a:off x="727" y="1166"/>
                <a:ext cx="4761" cy="329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zh-CN" altLang="en-US" sz="2800">
                  <a:solidFill>
                    <a:srgbClr val="0D0D0D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gray">
              <a:xfrm>
                <a:off x="882" y="1210"/>
                <a:ext cx="439" cy="12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74" name="AutoShape 33"/>
              <p:cNvSpPr>
                <a:spLocks noChangeArrowheads="1"/>
              </p:cNvSpPr>
              <p:nvPr/>
            </p:nvSpPr>
            <p:spPr bwMode="gray">
              <a:xfrm>
                <a:off x="764" y="1216"/>
                <a:ext cx="839" cy="275"/>
              </a:xfrm>
              <a:prstGeom prst="roundRect">
                <a:avLst>
                  <a:gd name="adj" fmla="val 11921"/>
                </a:avLst>
              </a:prstGeom>
              <a:solidFill>
                <a:srgbClr val="FFFF00"/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800">
                  <a:solidFill>
                    <a:srgbClr val="0D0D0D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" name="Text Box 35"/>
              <p:cNvSpPr txBox="1">
                <a:spLocks noChangeArrowheads="1"/>
              </p:cNvSpPr>
              <p:nvPr/>
            </p:nvSpPr>
            <p:spPr bwMode="gray">
              <a:xfrm>
                <a:off x="1029" y="1151"/>
                <a:ext cx="299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2</a:t>
                </a:r>
                <a:endParaRPr lang="en-US" altLang="zh-CN" sz="3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Text Box 36"/>
              <p:cNvSpPr txBox="1">
                <a:spLocks noChangeArrowheads="1"/>
              </p:cNvSpPr>
              <p:nvPr/>
            </p:nvSpPr>
            <p:spPr bwMode="gray">
              <a:xfrm>
                <a:off x="1604" y="1131"/>
                <a:ext cx="3884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3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气味及来源分析</a:t>
                </a:r>
                <a:endParaRPr lang="zh-CN" altLang="en-US" sz="3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0247" name="Group 21"/>
            <p:cNvGrpSpPr/>
            <p:nvPr/>
          </p:nvGrpSpPr>
          <p:grpSpPr bwMode="auto">
            <a:xfrm>
              <a:off x="1065213" y="2012752"/>
              <a:ext cx="6977062" cy="684212"/>
              <a:chOff x="727" y="670"/>
              <a:chExt cx="4761" cy="431"/>
            </a:xfrm>
          </p:grpSpPr>
          <p:sp>
            <p:nvSpPr>
              <p:cNvPr id="10263" name="AutoShape 31"/>
              <p:cNvSpPr>
                <a:spLocks noChangeArrowheads="1"/>
              </p:cNvSpPr>
              <p:nvPr/>
            </p:nvSpPr>
            <p:spPr bwMode="gray">
              <a:xfrm>
                <a:off x="727" y="710"/>
                <a:ext cx="4761" cy="33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zh-CN" altLang="en-US" sz="2800">
                  <a:solidFill>
                    <a:srgbClr val="0D0D0D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" name="Freeform 34"/>
              <p:cNvSpPr/>
              <p:nvPr/>
            </p:nvSpPr>
            <p:spPr bwMode="gray">
              <a:xfrm>
                <a:off x="876" y="755"/>
                <a:ext cx="418" cy="12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67" name="AutoShape 33"/>
              <p:cNvSpPr>
                <a:spLocks noChangeArrowheads="1"/>
              </p:cNvSpPr>
              <p:nvPr/>
            </p:nvSpPr>
            <p:spPr bwMode="gray">
              <a:xfrm>
                <a:off x="764" y="766"/>
                <a:ext cx="839" cy="275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8BC91B"/>
                  </a:gs>
                  <a:gs pos="100000">
                    <a:srgbClr val="618C13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800">
                  <a:solidFill>
                    <a:srgbClr val="0D0D0D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" name="Text Box 35"/>
              <p:cNvSpPr txBox="1">
                <a:spLocks noChangeArrowheads="1"/>
              </p:cNvSpPr>
              <p:nvPr/>
            </p:nvSpPr>
            <p:spPr bwMode="gray">
              <a:xfrm>
                <a:off x="1012" y="694"/>
                <a:ext cx="303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1</a:t>
                </a:r>
                <a:endParaRPr lang="en-US" altLang="zh-CN" sz="36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Text Box 36"/>
              <p:cNvSpPr txBox="1">
                <a:spLocks noChangeArrowheads="1"/>
              </p:cNvSpPr>
              <p:nvPr/>
            </p:nvSpPr>
            <p:spPr bwMode="gray">
              <a:xfrm>
                <a:off x="1604" y="670"/>
                <a:ext cx="3884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>
                <a:spAutoFit/>
              </a:bodyPr>
              <a:lstStyle>
                <a:lvl1pPr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>
                  <a:defRPr/>
                </a:pPr>
                <a:r>
                  <a:rPr lang="zh-CN" altLang="en-US" sz="36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企业基本情况</a:t>
                </a:r>
                <a:endParaRPr lang="zh-CN" altLang="en-US" sz="36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0248" name="Group 37"/>
            <p:cNvGrpSpPr/>
            <p:nvPr/>
          </p:nvGrpSpPr>
          <p:grpSpPr bwMode="auto">
            <a:xfrm>
              <a:off x="1065213" y="4045694"/>
              <a:ext cx="6977062" cy="679450"/>
              <a:chOff x="727" y="1591"/>
              <a:chExt cx="4761" cy="428"/>
            </a:xfrm>
          </p:grpSpPr>
          <p:sp>
            <p:nvSpPr>
              <p:cNvPr id="14" name="Freeform 34"/>
              <p:cNvSpPr/>
              <p:nvPr/>
            </p:nvSpPr>
            <p:spPr bwMode="gray">
              <a:xfrm>
                <a:off x="950" y="1746"/>
                <a:ext cx="439" cy="125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59" name="AutoShape 31"/>
              <p:cNvSpPr>
                <a:spLocks noChangeArrowheads="1"/>
              </p:cNvSpPr>
              <p:nvPr/>
            </p:nvSpPr>
            <p:spPr bwMode="gray">
              <a:xfrm>
                <a:off x="727" y="1635"/>
                <a:ext cx="4761" cy="329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zh-CN" altLang="en-US" sz="2800">
                  <a:solidFill>
                    <a:srgbClr val="0D0D0D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60" name="AutoShape 33"/>
              <p:cNvSpPr>
                <a:spLocks noChangeArrowheads="1"/>
              </p:cNvSpPr>
              <p:nvPr/>
            </p:nvSpPr>
            <p:spPr bwMode="gray">
              <a:xfrm>
                <a:off x="764" y="1671"/>
                <a:ext cx="839" cy="282"/>
              </a:xfrm>
              <a:prstGeom prst="roundRect">
                <a:avLst>
                  <a:gd name="adj" fmla="val 11921"/>
                </a:avLst>
              </a:prstGeom>
              <a:solidFill>
                <a:schemeClr val="hlink">
                  <a:alpha val="58038"/>
                </a:schemeClr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800">
                  <a:solidFill>
                    <a:srgbClr val="0D0D0D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" name="Text Box 35"/>
              <p:cNvSpPr txBox="1">
                <a:spLocks noChangeArrowheads="1"/>
              </p:cNvSpPr>
              <p:nvPr/>
            </p:nvSpPr>
            <p:spPr bwMode="gray">
              <a:xfrm>
                <a:off x="1023" y="1612"/>
                <a:ext cx="303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3</a:t>
                </a:r>
                <a:endParaRPr lang="en-US" altLang="zh-CN" sz="36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Text Box 36"/>
              <p:cNvSpPr txBox="1">
                <a:spLocks noChangeArrowheads="1"/>
              </p:cNvSpPr>
              <p:nvPr/>
            </p:nvSpPr>
            <p:spPr bwMode="gray">
              <a:xfrm>
                <a:off x="1604" y="1591"/>
                <a:ext cx="3870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zh-CN" altLang="en-US" sz="36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气味去除方法</a:t>
                </a:r>
                <a:endParaRPr kumimoji="1" lang="zh-CN" altLang="en-US" sz="3600" b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9" name="AutoShape 31"/>
            <p:cNvSpPr>
              <a:spLocks noChangeAspect="1" noChangeArrowheads="1"/>
            </p:cNvSpPr>
            <p:nvPr/>
          </p:nvSpPr>
          <p:spPr bwMode="gray">
            <a:xfrm>
              <a:off x="1043022" y="5031392"/>
              <a:ext cx="6977258" cy="52215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Freeform 34"/>
            <p:cNvSpPr/>
            <p:nvPr/>
          </p:nvSpPr>
          <p:spPr bwMode="gray">
            <a:xfrm>
              <a:off x="1328978" y="5119910"/>
              <a:ext cx="728663" cy="258763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8BC91B">
                    <a:gamma/>
                    <a:tint val="54510"/>
                    <a:invGamma/>
                  </a:srgbClr>
                </a:gs>
                <a:gs pos="50000">
                  <a:srgbClr val="8BC91B">
                    <a:alpha val="0"/>
                  </a:srgbClr>
                </a:gs>
                <a:gs pos="100000">
                  <a:srgbClr val="8BC91B">
                    <a:gamma/>
                    <a:tint val="54510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AutoShape 33"/>
            <p:cNvSpPr>
              <a:spLocks noChangeAspect="1" noChangeArrowheads="1"/>
            </p:cNvSpPr>
            <p:nvPr/>
          </p:nvSpPr>
          <p:spPr bwMode="gray">
            <a:xfrm>
              <a:off x="1116709" y="5105985"/>
              <a:ext cx="1231959" cy="445971"/>
            </a:xfrm>
            <a:prstGeom prst="roundRect">
              <a:avLst>
                <a:gd name="adj" fmla="val 11921"/>
              </a:avLst>
            </a:prstGeom>
            <a:solidFill>
              <a:srgbClr val="00CCFF"/>
            </a:solidFill>
            <a:ln w="3810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Text Box 35"/>
            <p:cNvSpPr txBox="1">
              <a:spLocks noChangeArrowheads="1"/>
            </p:cNvSpPr>
            <p:nvPr/>
          </p:nvSpPr>
          <p:spPr bwMode="gray">
            <a:xfrm>
              <a:off x="1542714" y="5015521"/>
              <a:ext cx="439820" cy="645945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altLang="zh-CN" sz="36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rPr>
                <a:t>4</a:t>
              </a:r>
              <a:endParaRPr lang="en-US" altLang="zh-CN" sz="3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Text Box 36"/>
            <p:cNvSpPr txBox="1">
              <a:spLocks noChangeArrowheads="1"/>
            </p:cNvSpPr>
            <p:nvPr/>
          </p:nvSpPr>
          <p:spPr bwMode="gray">
            <a:xfrm>
              <a:off x="2348668" y="4971083"/>
              <a:ext cx="5694639" cy="644992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kumimoji="1" lang="zh-CN" altLang="en-US" sz="36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三力</a:t>
              </a:r>
              <a:r>
                <a:rPr kumimoji="1" lang="zh-CN" altLang="en-US" sz="3600" b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除味剂及应用</a:t>
              </a:r>
              <a:endParaRPr kumimoji="1" lang="zh-CN" altLang="en-US" sz="36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612775"/>
            <a:ext cx="8299450" cy="758825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99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 容</a:t>
            </a:r>
            <a:endParaRPr lang="zh-CN" altLang="en-US" sz="4000" smtClean="0">
              <a:solidFill>
                <a:srgbClr val="9900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4" descr="KV1F}~}EL{[`}Q_2HFA4VMU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" t="2049" r="1495" b="2847"/>
          <a:stretch>
            <a:fillRect/>
          </a:stretch>
        </p:blipFill>
        <p:spPr bwMode="auto">
          <a:xfrm>
            <a:off x="76200" y="1981200"/>
            <a:ext cx="8999538" cy="3895725"/>
          </a:xfrm>
          <a:prstGeom prst="rect">
            <a:avLst/>
          </a:prstGeom>
          <a:noFill/>
          <a:ln w="127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7391400" cy="563562"/>
          </a:xfrm>
        </p:spPr>
        <p:txBody>
          <a:bodyPr/>
          <a:lstStyle/>
          <a:p>
            <a:pPr algn="l"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、气味及来源分析</a:t>
            </a:r>
            <a:endParaRPr lang="zh-CN" altLang="en-US" sz="2800" dirty="0" smtClean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3" descr="7`{F}}@S~9JC0[N$36)2TA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1905000"/>
            <a:ext cx="8999537" cy="4314825"/>
          </a:xfrm>
          <a:prstGeom prst="rect">
            <a:avLst/>
          </a:prstGeom>
          <a:noFill/>
          <a:ln w="127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7391400" cy="563562"/>
          </a:xfrm>
        </p:spPr>
        <p:txBody>
          <a:bodyPr/>
          <a:lstStyle/>
          <a:p>
            <a:pPr algn="l"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、气味及来源分析</a:t>
            </a:r>
            <a:endParaRPr lang="zh-CN" altLang="en-US" sz="2800" dirty="0" smtClean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3" descr="BUCE4XE5}5T`THV$4MRX6DX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" t="1743" r="847" b="1421"/>
          <a:stretch>
            <a:fillRect/>
          </a:stretch>
        </p:blipFill>
        <p:spPr bwMode="auto">
          <a:xfrm>
            <a:off x="68263" y="1981200"/>
            <a:ext cx="8999537" cy="3584575"/>
          </a:xfrm>
          <a:prstGeom prst="rect">
            <a:avLst/>
          </a:prstGeom>
          <a:noFill/>
          <a:ln w="127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6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及来源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分析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814087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39" name="矩形 814088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矩形 814089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1" name="矩形 814090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2" name="矩形 814091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3" name="矩形 814092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4" name="矩形 814093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5" name="矩形 814094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6" name="矩形 814095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7" name="矩形 814096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8" name="矩形 814097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9" name="矩形 814098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0" name="矩形 814099"/>
          <p:cNvSpPr>
            <a:spLocks noChangeArrowheads="1"/>
          </p:cNvSpPr>
          <p:nvPr/>
        </p:nvSpPr>
        <p:spPr bwMode="auto">
          <a:xfrm>
            <a:off x="2532063" y="947738"/>
            <a:ext cx="6858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1" name="矩形 814100"/>
          <p:cNvSpPr>
            <a:spLocks noChangeArrowheads="1"/>
          </p:cNvSpPr>
          <p:nvPr/>
        </p:nvSpPr>
        <p:spPr bwMode="auto">
          <a:xfrm>
            <a:off x="-180975" y="1098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2" name="矩形 814101"/>
          <p:cNvSpPr>
            <a:spLocks noChangeArrowheads="1"/>
          </p:cNvSpPr>
          <p:nvPr/>
        </p:nvSpPr>
        <p:spPr bwMode="auto">
          <a:xfrm>
            <a:off x="-180975" y="1098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3" name="矩形 814102"/>
          <p:cNvSpPr>
            <a:spLocks noChangeArrowheads="1"/>
          </p:cNvSpPr>
          <p:nvPr/>
        </p:nvSpPr>
        <p:spPr bwMode="auto">
          <a:xfrm>
            <a:off x="-180975" y="1098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4" name="矩形 814103"/>
          <p:cNvSpPr>
            <a:spLocks noChangeArrowheads="1"/>
          </p:cNvSpPr>
          <p:nvPr/>
        </p:nvSpPr>
        <p:spPr bwMode="auto">
          <a:xfrm>
            <a:off x="-180975" y="1098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5" name="矩形 814104"/>
          <p:cNvSpPr>
            <a:spLocks noChangeArrowheads="1"/>
          </p:cNvSpPr>
          <p:nvPr/>
        </p:nvSpPr>
        <p:spPr bwMode="auto">
          <a:xfrm>
            <a:off x="-180975" y="1098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6" name="矩形 814105"/>
          <p:cNvSpPr>
            <a:spLocks noChangeArrowheads="1"/>
          </p:cNvSpPr>
          <p:nvPr/>
        </p:nvSpPr>
        <p:spPr bwMode="auto">
          <a:xfrm>
            <a:off x="-180975" y="1098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357" name="组合 2"/>
          <p:cNvGrpSpPr/>
          <p:nvPr/>
        </p:nvGrpSpPr>
        <p:grpSpPr bwMode="auto">
          <a:xfrm>
            <a:off x="220663" y="1446213"/>
            <a:ext cx="8847137" cy="5183187"/>
            <a:chOff x="220663" y="1446213"/>
            <a:chExt cx="8847137" cy="5183187"/>
          </a:xfrm>
        </p:grpSpPr>
        <p:grpSp>
          <p:nvGrpSpPr>
            <p:cNvPr id="14360" name="组合 1"/>
            <p:cNvGrpSpPr/>
            <p:nvPr/>
          </p:nvGrpSpPr>
          <p:grpSpPr bwMode="auto">
            <a:xfrm>
              <a:off x="6011863" y="1676400"/>
              <a:ext cx="3055937" cy="4563138"/>
              <a:chOff x="6011863" y="1210338"/>
              <a:chExt cx="3082337" cy="4563138"/>
            </a:xfrm>
          </p:grpSpPr>
          <p:sp>
            <p:nvSpPr>
              <p:cNvPr id="14478" name="矩形 814082"/>
              <p:cNvSpPr>
                <a:spLocks noChangeArrowheads="1"/>
              </p:cNvSpPr>
              <p:nvPr/>
            </p:nvSpPr>
            <p:spPr bwMode="auto">
              <a:xfrm>
                <a:off x="6011863" y="1210338"/>
                <a:ext cx="2592387" cy="301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381000" indent="-381000" eaLnBrk="0" hangingPunct="0">
                  <a:lnSpc>
                    <a:spcPct val="90000"/>
                  </a:lnSpc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Char char="u"/>
                </a:pPr>
                <a:r>
                  <a:rPr lang="en-US" altLang="zh-CN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T</a:t>
                </a:r>
                <a:r>
                  <a:rPr lang="zh-CN" altLang="en-US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：有毒的</a:t>
                </a:r>
                <a:r>
                  <a:rPr lang="en-US" altLang="zh-CN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;</a:t>
                </a:r>
                <a:endParaRPr lang="en-US" altLang="zh-CN">
                  <a:solidFill>
                    <a:srgbClr val="0000FF"/>
                  </a:solidFill>
                  <a:latin typeface="华文新魏" pitchFamily="2" charset="-122"/>
                  <a:ea typeface="华文新魏" pitchFamily="2" charset="-122"/>
                </a:endParaRPr>
              </a:p>
              <a:p>
                <a:pPr marL="381000" indent="-381000" eaLnBrk="0" hangingPunct="0">
                  <a:lnSpc>
                    <a:spcPct val="90000"/>
                  </a:lnSpc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Char char="u"/>
                </a:pPr>
                <a:r>
                  <a:rPr lang="en-US" altLang="zh-CN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T+</a:t>
                </a:r>
                <a:r>
                  <a:rPr lang="zh-CN" altLang="en-US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：非常有毒</a:t>
                </a:r>
                <a:endParaRPr lang="en-US" altLang="zh-CN">
                  <a:solidFill>
                    <a:srgbClr val="0000FF"/>
                  </a:solidFill>
                  <a:latin typeface="华文新魏" pitchFamily="2" charset="-122"/>
                  <a:ea typeface="华文新魏" pitchFamily="2" charset="-122"/>
                </a:endParaRPr>
              </a:p>
              <a:p>
                <a:pPr marL="381000" indent="-381000" eaLnBrk="0" hangingPunct="0">
                  <a:lnSpc>
                    <a:spcPct val="90000"/>
                  </a:lnSpc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Char char="u"/>
                </a:pPr>
                <a:r>
                  <a:rPr lang="en-US" altLang="zh-CN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F</a:t>
                </a:r>
                <a:r>
                  <a:rPr lang="zh-CN" altLang="en-US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：易燃</a:t>
                </a:r>
                <a:endParaRPr lang="en-US" altLang="zh-CN">
                  <a:solidFill>
                    <a:srgbClr val="0000FF"/>
                  </a:solidFill>
                  <a:latin typeface="华文新魏" pitchFamily="2" charset="-122"/>
                  <a:ea typeface="华文新魏" pitchFamily="2" charset="-122"/>
                </a:endParaRPr>
              </a:p>
              <a:p>
                <a:pPr marL="381000" indent="-381000" eaLnBrk="0" hangingPunct="0">
                  <a:lnSpc>
                    <a:spcPct val="90000"/>
                  </a:lnSpc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Char char="u"/>
                </a:pPr>
                <a:r>
                  <a:rPr lang="en-US" altLang="zh-CN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F+</a:t>
                </a:r>
                <a:r>
                  <a:rPr lang="zh-CN" altLang="en-US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：非常易燃</a:t>
                </a:r>
                <a:endParaRPr lang="en-US" altLang="zh-CN">
                  <a:solidFill>
                    <a:srgbClr val="0000FF"/>
                  </a:solidFill>
                  <a:latin typeface="华文新魏" pitchFamily="2" charset="-122"/>
                  <a:ea typeface="华文新魏" pitchFamily="2" charset="-122"/>
                </a:endParaRPr>
              </a:p>
              <a:p>
                <a:pPr marL="381000" indent="-381000" eaLnBrk="0" hangingPunct="0">
                  <a:lnSpc>
                    <a:spcPct val="90000"/>
                  </a:lnSpc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Char char="u"/>
                </a:pPr>
                <a:r>
                  <a:rPr lang="en-US" altLang="zh-CN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N</a:t>
                </a:r>
                <a:r>
                  <a:rPr lang="zh-CN" altLang="en-US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：危害环境</a:t>
                </a:r>
                <a:endParaRPr lang="en-US" altLang="zh-CN">
                  <a:solidFill>
                    <a:srgbClr val="0000FF"/>
                  </a:solidFill>
                  <a:latin typeface="华文新魏" pitchFamily="2" charset="-122"/>
                  <a:ea typeface="华文新魏" pitchFamily="2" charset="-122"/>
                </a:endParaRPr>
              </a:p>
              <a:p>
                <a:pPr marL="381000" indent="-381000" eaLnBrk="0" hangingPunct="0">
                  <a:lnSpc>
                    <a:spcPct val="90000"/>
                  </a:lnSpc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Char char="u"/>
                </a:pPr>
                <a:r>
                  <a:rPr lang="en-US" altLang="zh-CN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Xn</a:t>
                </a:r>
                <a:r>
                  <a:rPr lang="zh-CN" altLang="en-US">
                    <a:solidFill>
                      <a:srgbClr val="0000FF"/>
                    </a:solidFill>
                    <a:latin typeface="华文新魏" pitchFamily="2" charset="-122"/>
                    <a:ea typeface="华文新魏" pitchFamily="2" charset="-122"/>
                  </a:rPr>
                  <a:t>：有害的</a:t>
                </a:r>
                <a:endParaRPr lang="en-US" altLang="zh-CN">
                  <a:solidFill>
                    <a:srgbClr val="0000FF"/>
                  </a:solidFill>
                  <a:latin typeface="华文新魏" pitchFamily="2" charset="-122"/>
                  <a:ea typeface="华文新魏" pitchFamily="2" charset="-122"/>
                </a:endParaRPr>
              </a:p>
            </p:txBody>
          </p:sp>
          <p:pic>
            <p:nvPicPr>
              <p:cNvPr id="14479" name="图片 814083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2200" y="4355294"/>
                <a:ext cx="540000" cy="512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14085" name="矩形 814084"/>
              <p:cNvSpPr/>
              <p:nvPr/>
            </p:nvSpPr>
            <p:spPr>
              <a:xfrm>
                <a:off x="6857304" y="4410738"/>
                <a:ext cx="1801366" cy="4206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marL="381000" indent="-381000" eaLnBrk="0" hangingPunct="0">
                  <a:lnSpc>
                    <a:spcPct val="90000"/>
                  </a:lnSpc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  <a:defRPr/>
                </a:pPr>
                <a:r>
                  <a:rPr lang="zh-CN" altLang="en-US" noProof="1">
                    <a:solidFill>
                      <a:srgbClr val="FF9900"/>
                    </a:solidFill>
                    <a:effectLst>
                      <a:outerShdw blurRad="38100" dist="38100" dir="2700000">
                        <a:srgbClr val="C0C0C0"/>
                      </a:outerShdw>
                    </a:effectLst>
                    <a:latin typeface="Arial" panose="020B0604020202020204" pitchFamily="34" charset="0"/>
                    <a:ea typeface="华文新魏" pitchFamily="2" charset="-122"/>
                    <a:cs typeface="+mn-ea"/>
                  </a:rPr>
                  <a:t>有毒，致癌</a:t>
                </a:r>
                <a:endParaRPr lang="zh-CN" altLang="en-US" noProof="1">
                  <a:solidFill>
                    <a:srgbClr val="FF99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Arial" panose="020B0604020202020204" pitchFamily="34" charset="0"/>
                  <a:ea typeface="华文新魏" pitchFamily="2" charset="-122"/>
                </a:endParaRPr>
              </a:p>
            </p:txBody>
          </p:sp>
          <p:pic>
            <p:nvPicPr>
              <p:cNvPr id="14481" name="图片 81408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2200" y="5248938"/>
                <a:ext cx="540000" cy="524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14087" name="矩形 814086"/>
              <p:cNvSpPr/>
              <p:nvPr/>
            </p:nvSpPr>
            <p:spPr>
              <a:xfrm>
                <a:off x="6857304" y="5325138"/>
                <a:ext cx="2236896" cy="4206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marL="381000" indent="-381000" eaLnBrk="0" hangingPunct="0">
                  <a:lnSpc>
                    <a:spcPct val="90000"/>
                  </a:lnSpc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  <a:defRPr/>
                </a:pPr>
                <a:r>
                  <a:rPr lang="zh-CN" altLang="en-US" noProof="1">
                    <a:solidFill>
                      <a:srgbClr val="FF9900"/>
                    </a:solidFill>
                    <a:effectLst>
                      <a:outerShdw blurRad="38100" dist="38100" dir="2700000">
                        <a:srgbClr val="C0C0C0"/>
                      </a:outerShdw>
                    </a:effectLst>
                    <a:latin typeface="Arial" panose="020B0604020202020204" pitchFamily="34" charset="0"/>
                    <a:ea typeface="华文新魏" pitchFamily="2" charset="-122"/>
                    <a:cs typeface="+mn-ea"/>
                  </a:rPr>
                  <a:t>有害，刺激性</a:t>
                </a:r>
                <a:endParaRPr lang="zh-CN" altLang="en-US" noProof="1">
                  <a:solidFill>
                    <a:srgbClr val="FF99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Arial" panose="020B0604020202020204" pitchFamily="34" charset="0"/>
                  <a:ea typeface="华文新魏" pitchFamily="2" charset="-122"/>
                </a:endParaRPr>
              </a:p>
            </p:txBody>
          </p:sp>
        </p:grpSp>
        <p:grpSp>
          <p:nvGrpSpPr>
            <p:cNvPr id="14361" name="组合 814229"/>
            <p:cNvGrpSpPr/>
            <p:nvPr/>
          </p:nvGrpSpPr>
          <p:grpSpPr bwMode="auto">
            <a:xfrm>
              <a:off x="220663" y="1446213"/>
              <a:ext cx="5646737" cy="5183187"/>
              <a:chOff x="139" y="709"/>
              <a:chExt cx="3376" cy="3220"/>
            </a:xfrm>
          </p:grpSpPr>
          <p:sp>
            <p:nvSpPr>
              <p:cNvPr id="14362" name="矩形 814110"/>
              <p:cNvSpPr>
                <a:spLocks noChangeArrowheads="1"/>
              </p:cNvSpPr>
              <p:nvPr/>
            </p:nvSpPr>
            <p:spPr bwMode="auto">
              <a:xfrm>
                <a:off x="2953" y="369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63" name="矩形 814111"/>
              <p:cNvSpPr>
                <a:spLocks noChangeArrowheads="1"/>
              </p:cNvSpPr>
              <p:nvPr/>
            </p:nvSpPr>
            <p:spPr bwMode="auto">
              <a:xfrm>
                <a:off x="2313" y="369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T+, F, N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64" name="矩形 814112"/>
              <p:cNvSpPr>
                <a:spLocks noChangeArrowheads="1"/>
              </p:cNvSpPr>
              <p:nvPr/>
            </p:nvSpPr>
            <p:spPr bwMode="auto">
              <a:xfrm>
                <a:off x="857" y="369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13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65" name="矩形 814113"/>
              <p:cNvSpPr>
                <a:spLocks noChangeArrowheads="1"/>
              </p:cNvSpPr>
              <p:nvPr/>
            </p:nvSpPr>
            <p:spPr bwMode="auto">
              <a:xfrm>
                <a:off x="2953" y="346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66" name="矩形 814114"/>
              <p:cNvSpPr>
                <a:spLocks noChangeArrowheads="1"/>
              </p:cNvSpPr>
              <p:nvPr/>
            </p:nvSpPr>
            <p:spPr bwMode="auto">
              <a:xfrm>
                <a:off x="2313" y="346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Xn, F+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67" name="矩形 814115"/>
              <p:cNvSpPr>
                <a:spLocks noChangeArrowheads="1"/>
              </p:cNvSpPr>
              <p:nvPr/>
            </p:nvSpPr>
            <p:spPr bwMode="auto">
              <a:xfrm>
                <a:off x="857" y="346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12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68" name="矩形 814116"/>
              <p:cNvSpPr>
                <a:spLocks noChangeArrowheads="1"/>
              </p:cNvSpPr>
              <p:nvPr/>
            </p:nvSpPr>
            <p:spPr bwMode="auto">
              <a:xfrm>
                <a:off x="2953" y="323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69" name="矩形 814117"/>
              <p:cNvSpPr>
                <a:spLocks noChangeArrowheads="1"/>
              </p:cNvSpPr>
              <p:nvPr/>
            </p:nvSpPr>
            <p:spPr bwMode="auto">
              <a:xfrm>
                <a:off x="2313" y="323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T+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70" name="矩形 814118"/>
              <p:cNvSpPr>
                <a:spLocks noChangeArrowheads="1"/>
              </p:cNvSpPr>
              <p:nvPr/>
            </p:nvSpPr>
            <p:spPr bwMode="auto">
              <a:xfrm>
                <a:off x="857" y="323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11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71" name="矩形 814119"/>
              <p:cNvSpPr>
                <a:spLocks noChangeArrowheads="1"/>
              </p:cNvSpPr>
              <p:nvPr/>
            </p:nvSpPr>
            <p:spPr bwMode="auto">
              <a:xfrm>
                <a:off x="2953" y="300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72" name="矩形 814120"/>
              <p:cNvSpPr>
                <a:spLocks noChangeArrowheads="1"/>
              </p:cNvSpPr>
              <p:nvPr/>
            </p:nvSpPr>
            <p:spPr bwMode="auto">
              <a:xfrm>
                <a:off x="2313" y="300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Xn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73" name="矩形 814121"/>
              <p:cNvSpPr>
                <a:spLocks noChangeArrowheads="1"/>
              </p:cNvSpPr>
              <p:nvPr/>
            </p:nvSpPr>
            <p:spPr bwMode="auto">
              <a:xfrm>
                <a:off x="857" y="300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10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74" name="矩形 814122"/>
              <p:cNvSpPr>
                <a:spLocks noChangeArrowheads="1"/>
              </p:cNvSpPr>
              <p:nvPr/>
            </p:nvSpPr>
            <p:spPr bwMode="auto">
              <a:xfrm>
                <a:off x="2953" y="277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75" name="矩形 814123"/>
              <p:cNvSpPr>
                <a:spLocks noChangeArrowheads="1"/>
              </p:cNvSpPr>
              <p:nvPr/>
            </p:nvSpPr>
            <p:spPr bwMode="auto">
              <a:xfrm>
                <a:off x="2313" y="277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Xn, N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76" name="矩形 814124"/>
              <p:cNvSpPr>
                <a:spLocks noChangeArrowheads="1"/>
              </p:cNvSpPr>
              <p:nvPr/>
            </p:nvSpPr>
            <p:spPr bwMode="auto">
              <a:xfrm>
                <a:off x="857" y="277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9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77" name="矩形 814125"/>
              <p:cNvSpPr>
                <a:spLocks noChangeArrowheads="1"/>
              </p:cNvSpPr>
              <p:nvPr/>
            </p:nvSpPr>
            <p:spPr bwMode="auto">
              <a:xfrm>
                <a:off x="2953" y="254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78" name="矩形 814126"/>
              <p:cNvSpPr>
                <a:spLocks noChangeArrowheads="1"/>
              </p:cNvSpPr>
              <p:nvPr/>
            </p:nvSpPr>
            <p:spPr bwMode="auto">
              <a:xfrm>
                <a:off x="2313" y="254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Xn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79" name="矩形 814127"/>
              <p:cNvSpPr>
                <a:spLocks noChangeArrowheads="1"/>
              </p:cNvSpPr>
              <p:nvPr/>
            </p:nvSpPr>
            <p:spPr bwMode="auto">
              <a:xfrm>
                <a:off x="857" y="254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8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80" name="矩形 814128"/>
              <p:cNvSpPr>
                <a:spLocks noChangeArrowheads="1"/>
              </p:cNvSpPr>
              <p:nvPr/>
            </p:nvSpPr>
            <p:spPr bwMode="auto">
              <a:xfrm>
                <a:off x="2953" y="231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81" name="矩形 814129"/>
              <p:cNvSpPr>
                <a:spLocks noChangeArrowheads="1"/>
              </p:cNvSpPr>
              <p:nvPr/>
            </p:nvSpPr>
            <p:spPr bwMode="auto">
              <a:xfrm>
                <a:off x="2313" y="231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Xn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82" name="矩形 814130"/>
              <p:cNvSpPr>
                <a:spLocks noChangeArrowheads="1"/>
              </p:cNvSpPr>
              <p:nvPr/>
            </p:nvSpPr>
            <p:spPr bwMode="auto">
              <a:xfrm>
                <a:off x="857" y="231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7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83" name="矩形 814131"/>
              <p:cNvSpPr>
                <a:spLocks noChangeArrowheads="1"/>
              </p:cNvSpPr>
              <p:nvPr/>
            </p:nvSpPr>
            <p:spPr bwMode="auto">
              <a:xfrm>
                <a:off x="2953" y="208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84" name="矩形 814132"/>
              <p:cNvSpPr>
                <a:spLocks noChangeArrowheads="1"/>
              </p:cNvSpPr>
              <p:nvPr/>
            </p:nvSpPr>
            <p:spPr bwMode="auto">
              <a:xfrm>
                <a:off x="2313" y="208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Xn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85" name="矩形 814133"/>
              <p:cNvSpPr>
                <a:spLocks noChangeArrowheads="1"/>
              </p:cNvSpPr>
              <p:nvPr/>
            </p:nvSpPr>
            <p:spPr bwMode="auto">
              <a:xfrm>
                <a:off x="857" y="208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6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86" name="矩形 814134"/>
              <p:cNvSpPr>
                <a:spLocks noChangeArrowheads="1"/>
              </p:cNvSpPr>
              <p:nvPr/>
            </p:nvSpPr>
            <p:spPr bwMode="auto">
              <a:xfrm>
                <a:off x="2953" y="185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87" name="矩形 814135"/>
              <p:cNvSpPr>
                <a:spLocks noChangeArrowheads="1"/>
              </p:cNvSpPr>
              <p:nvPr/>
            </p:nvSpPr>
            <p:spPr bwMode="auto">
              <a:xfrm>
                <a:off x="2313" y="185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Xn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88" name="矩形 814136"/>
              <p:cNvSpPr>
                <a:spLocks noChangeArrowheads="1"/>
              </p:cNvSpPr>
              <p:nvPr/>
            </p:nvSpPr>
            <p:spPr bwMode="auto">
              <a:xfrm>
                <a:off x="857" y="185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5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89" name="矩形 814137"/>
              <p:cNvSpPr>
                <a:spLocks noChangeArrowheads="1"/>
              </p:cNvSpPr>
              <p:nvPr/>
            </p:nvSpPr>
            <p:spPr bwMode="auto">
              <a:xfrm>
                <a:off x="2953" y="162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90" name="矩形 814138"/>
              <p:cNvSpPr>
                <a:spLocks noChangeArrowheads="1"/>
              </p:cNvSpPr>
              <p:nvPr/>
            </p:nvSpPr>
            <p:spPr bwMode="auto">
              <a:xfrm>
                <a:off x="2313" y="162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Xn, F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91" name="矩形 814139"/>
              <p:cNvSpPr>
                <a:spLocks noChangeArrowheads="1"/>
              </p:cNvSpPr>
              <p:nvPr/>
            </p:nvSpPr>
            <p:spPr bwMode="auto">
              <a:xfrm>
                <a:off x="857" y="162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4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92" name="矩形 814140"/>
              <p:cNvSpPr>
                <a:spLocks noChangeArrowheads="1"/>
              </p:cNvSpPr>
              <p:nvPr/>
            </p:nvSpPr>
            <p:spPr bwMode="auto">
              <a:xfrm>
                <a:off x="2953" y="139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93" name="矩形 814141"/>
              <p:cNvSpPr>
                <a:spLocks noChangeArrowheads="1"/>
              </p:cNvSpPr>
              <p:nvPr/>
            </p:nvSpPr>
            <p:spPr bwMode="auto">
              <a:xfrm>
                <a:off x="2313" y="139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F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94" name="矩形 814142"/>
              <p:cNvSpPr>
                <a:spLocks noChangeArrowheads="1"/>
              </p:cNvSpPr>
              <p:nvPr/>
            </p:nvSpPr>
            <p:spPr bwMode="auto">
              <a:xfrm>
                <a:off x="857" y="139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3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95" name="矩形 814143"/>
              <p:cNvSpPr>
                <a:spLocks noChangeArrowheads="1"/>
              </p:cNvSpPr>
              <p:nvPr/>
            </p:nvSpPr>
            <p:spPr bwMode="auto">
              <a:xfrm>
                <a:off x="2953" y="116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buClr>
                    <a:srgbClr val="FF3F00"/>
                  </a:buClr>
                  <a:buFont typeface="Wingdings" panose="05000000000000000000" pitchFamily="2" charset="2"/>
                  <a:buNone/>
                </a:pPr>
                <a:endParaRPr lang="zh-CN" altLang="en-US" sz="1800">
                  <a:ea typeface="宋体" panose="02010600030101010101" pitchFamily="2" charset="-122"/>
                </a:endParaRPr>
              </a:p>
            </p:txBody>
          </p:sp>
          <p:sp>
            <p:nvSpPr>
              <p:cNvPr id="14396" name="矩形 814144"/>
              <p:cNvSpPr>
                <a:spLocks noChangeArrowheads="1"/>
              </p:cNvSpPr>
              <p:nvPr/>
            </p:nvSpPr>
            <p:spPr bwMode="auto">
              <a:xfrm>
                <a:off x="2313" y="116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Xn, F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97" name="矩形 814145"/>
              <p:cNvSpPr>
                <a:spLocks noChangeArrowheads="1"/>
              </p:cNvSpPr>
              <p:nvPr/>
            </p:nvSpPr>
            <p:spPr bwMode="auto">
              <a:xfrm>
                <a:off x="857" y="116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2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398" name="矩形 814146"/>
              <p:cNvSpPr>
                <a:spLocks noChangeArrowheads="1"/>
              </p:cNvSpPr>
              <p:nvPr/>
            </p:nvSpPr>
            <p:spPr bwMode="auto">
              <a:xfrm>
                <a:off x="2953" y="93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buFont typeface="Wingdings" panose="05000000000000000000" pitchFamily="2" charset="2"/>
                  <a:buNone/>
                </a:pPr>
                <a:endParaRPr lang="zh-CN" altLang="en-US" sz="1800"/>
              </a:p>
            </p:txBody>
          </p:sp>
          <p:sp>
            <p:nvSpPr>
              <p:cNvPr id="14399" name="矩形 814147"/>
              <p:cNvSpPr>
                <a:spLocks noChangeArrowheads="1"/>
              </p:cNvSpPr>
              <p:nvPr/>
            </p:nvSpPr>
            <p:spPr bwMode="auto">
              <a:xfrm>
                <a:off x="2313" y="93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汉鼎繁古印" pitchFamily="49" charset="-122"/>
                  </a:rPr>
                  <a:t>T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400" name="矩形 814148"/>
              <p:cNvSpPr>
                <a:spLocks noChangeArrowheads="1"/>
              </p:cNvSpPr>
              <p:nvPr/>
            </p:nvSpPr>
            <p:spPr bwMode="auto">
              <a:xfrm>
                <a:off x="857" y="93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ea typeface="汉鼎繁古印" pitchFamily="49" charset="-122"/>
                  </a:rPr>
                  <a:t>1</a:t>
                </a:r>
                <a:endParaRPr lang="en-US" altLang="zh-CN" sz="1800">
                  <a:ea typeface="汉鼎繁古印" pitchFamily="49" charset="-122"/>
                </a:endParaRPr>
              </a:p>
            </p:txBody>
          </p:sp>
          <p:sp>
            <p:nvSpPr>
              <p:cNvPr id="14401" name="矩形 814149"/>
              <p:cNvSpPr>
                <a:spLocks noChangeArrowheads="1"/>
              </p:cNvSpPr>
              <p:nvPr/>
            </p:nvSpPr>
            <p:spPr bwMode="auto">
              <a:xfrm>
                <a:off x="2953" y="709"/>
                <a:ext cx="5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宋体" panose="02010600030101010101" pitchFamily="2" charset="-122"/>
                  </a:rPr>
                  <a:t>Toxic</a:t>
                </a:r>
                <a:endParaRPr lang="en-US" altLang="zh-CN" sz="1800"/>
              </a:p>
            </p:txBody>
          </p:sp>
          <p:sp>
            <p:nvSpPr>
              <p:cNvPr id="14402" name="矩形 814150"/>
              <p:cNvSpPr>
                <a:spLocks noChangeArrowheads="1"/>
              </p:cNvSpPr>
              <p:nvPr/>
            </p:nvSpPr>
            <p:spPr bwMode="auto">
              <a:xfrm>
                <a:off x="2313" y="709"/>
                <a:ext cx="640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宋体" panose="02010600030101010101" pitchFamily="2" charset="-122"/>
                  </a:rPr>
                  <a:t>Risk</a:t>
                </a:r>
                <a:endParaRPr lang="en-US" altLang="zh-CN" sz="1800"/>
              </a:p>
            </p:txBody>
          </p:sp>
          <p:sp>
            <p:nvSpPr>
              <p:cNvPr id="14403" name="矩形 814151"/>
              <p:cNvSpPr>
                <a:spLocks noChangeArrowheads="1"/>
              </p:cNvSpPr>
              <p:nvPr/>
            </p:nvSpPr>
            <p:spPr bwMode="auto">
              <a:xfrm>
                <a:off x="1205" y="709"/>
                <a:ext cx="110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宋体" panose="02010600030101010101" pitchFamily="2" charset="-122"/>
                  </a:rPr>
                  <a:t>Chinese Name</a:t>
                </a:r>
                <a:endParaRPr lang="en-US" altLang="zh-CN" sz="1800"/>
              </a:p>
            </p:txBody>
          </p:sp>
          <p:sp>
            <p:nvSpPr>
              <p:cNvPr id="14404" name="矩形 814152"/>
              <p:cNvSpPr>
                <a:spLocks noChangeArrowheads="1"/>
              </p:cNvSpPr>
              <p:nvPr/>
            </p:nvSpPr>
            <p:spPr bwMode="auto">
              <a:xfrm>
                <a:off x="857" y="709"/>
                <a:ext cx="348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宋体" panose="02010600030101010101" pitchFamily="2" charset="-122"/>
                  </a:rPr>
                  <a:t>No.</a:t>
                </a:r>
                <a:endParaRPr lang="en-US" altLang="zh-CN" sz="1800"/>
              </a:p>
            </p:txBody>
          </p:sp>
          <p:sp>
            <p:nvSpPr>
              <p:cNvPr id="14405" name="矩形 814153"/>
              <p:cNvSpPr>
                <a:spLocks noChangeArrowheads="1"/>
              </p:cNvSpPr>
              <p:nvPr/>
            </p:nvSpPr>
            <p:spPr bwMode="auto">
              <a:xfrm>
                <a:off x="181" y="709"/>
                <a:ext cx="67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 typeface="Wingdings" panose="05000000000000000000" pitchFamily="2" charset="2"/>
                  <a:buNone/>
                </a:pPr>
                <a:r>
                  <a:rPr lang="en-US" altLang="zh-CN" sz="1800">
                    <a:solidFill>
                      <a:srgbClr val="0000FF"/>
                    </a:solidFill>
                    <a:ea typeface="宋体" panose="02010600030101010101" pitchFamily="2" charset="-122"/>
                  </a:rPr>
                  <a:t>Group</a:t>
                </a:r>
                <a:endParaRPr lang="en-US" altLang="zh-CN" sz="1800"/>
              </a:p>
            </p:txBody>
          </p:sp>
          <p:sp>
            <p:nvSpPr>
              <p:cNvPr id="14406" name="直接连接符 814154"/>
              <p:cNvSpPr>
                <a:spLocks noChangeShapeType="1"/>
              </p:cNvSpPr>
              <p:nvPr/>
            </p:nvSpPr>
            <p:spPr bwMode="auto">
              <a:xfrm>
                <a:off x="181" y="709"/>
                <a:ext cx="3312" cy="0"/>
              </a:xfrm>
              <a:prstGeom prst="line">
                <a:avLst/>
              </a:prstGeom>
              <a:noFill/>
              <a:ln w="3175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7" name="直接连接符 814155"/>
              <p:cNvSpPr>
                <a:spLocks noChangeShapeType="1"/>
              </p:cNvSpPr>
              <p:nvPr/>
            </p:nvSpPr>
            <p:spPr bwMode="auto">
              <a:xfrm>
                <a:off x="189" y="3929"/>
                <a:ext cx="676" cy="0"/>
              </a:xfrm>
              <a:prstGeom prst="line">
                <a:avLst/>
              </a:prstGeom>
              <a:noFill/>
              <a:ln w="3175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8" name="直接连接符 814156"/>
              <p:cNvSpPr>
                <a:spLocks noChangeShapeType="1"/>
              </p:cNvSpPr>
              <p:nvPr/>
            </p:nvSpPr>
            <p:spPr bwMode="auto">
              <a:xfrm>
                <a:off x="181" y="709"/>
                <a:ext cx="0" cy="3220"/>
              </a:xfrm>
              <a:prstGeom prst="line">
                <a:avLst/>
              </a:prstGeom>
              <a:noFill/>
              <a:ln w="3175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9" name="直接连接符 814157"/>
              <p:cNvSpPr>
                <a:spLocks noChangeShapeType="1"/>
              </p:cNvSpPr>
              <p:nvPr/>
            </p:nvSpPr>
            <p:spPr bwMode="auto">
              <a:xfrm>
                <a:off x="3515" y="709"/>
                <a:ext cx="0" cy="3220"/>
              </a:xfrm>
              <a:prstGeom prst="line">
                <a:avLst/>
              </a:prstGeom>
              <a:noFill/>
              <a:ln w="3175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0" name="直接连接符 814158"/>
              <p:cNvSpPr>
                <a:spLocks noChangeShapeType="1"/>
              </p:cNvSpPr>
              <p:nvPr/>
            </p:nvSpPr>
            <p:spPr bwMode="auto">
              <a:xfrm>
                <a:off x="181" y="939"/>
                <a:ext cx="3312" cy="0"/>
              </a:xfrm>
              <a:prstGeom prst="line">
                <a:avLst/>
              </a:prstGeom>
              <a:noFill/>
              <a:ln w="3175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1" name="直接连接符 814159"/>
              <p:cNvSpPr>
                <a:spLocks noChangeShapeType="1"/>
              </p:cNvSpPr>
              <p:nvPr/>
            </p:nvSpPr>
            <p:spPr bwMode="auto">
              <a:xfrm>
                <a:off x="857" y="709"/>
                <a:ext cx="0" cy="690"/>
              </a:xfrm>
              <a:prstGeom prst="line">
                <a:avLst/>
              </a:prstGeom>
              <a:noFill/>
              <a:ln w="3175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2" name="直接连接符 814160"/>
              <p:cNvSpPr>
                <a:spLocks noChangeShapeType="1"/>
              </p:cNvSpPr>
              <p:nvPr/>
            </p:nvSpPr>
            <p:spPr bwMode="auto">
              <a:xfrm>
                <a:off x="1205" y="709"/>
                <a:ext cx="0" cy="69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3" name="直接连接符 814161"/>
              <p:cNvSpPr>
                <a:spLocks noChangeShapeType="1"/>
              </p:cNvSpPr>
              <p:nvPr/>
            </p:nvSpPr>
            <p:spPr bwMode="auto">
              <a:xfrm>
                <a:off x="2313" y="709"/>
                <a:ext cx="0" cy="322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4" name="直接连接符 814162"/>
              <p:cNvSpPr>
                <a:spLocks noChangeShapeType="1"/>
              </p:cNvSpPr>
              <p:nvPr/>
            </p:nvSpPr>
            <p:spPr bwMode="auto">
              <a:xfrm>
                <a:off x="2953" y="709"/>
                <a:ext cx="0" cy="322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5" name="直接连接符 814163"/>
              <p:cNvSpPr>
                <a:spLocks noChangeShapeType="1"/>
              </p:cNvSpPr>
              <p:nvPr/>
            </p:nvSpPr>
            <p:spPr bwMode="auto">
              <a:xfrm>
                <a:off x="181" y="3009"/>
                <a:ext cx="676" cy="0"/>
              </a:xfrm>
              <a:prstGeom prst="line">
                <a:avLst/>
              </a:prstGeom>
              <a:noFill/>
              <a:ln w="3175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6" name="直接连接符 814164"/>
              <p:cNvSpPr>
                <a:spLocks noChangeShapeType="1"/>
              </p:cNvSpPr>
              <p:nvPr/>
            </p:nvSpPr>
            <p:spPr bwMode="auto">
              <a:xfrm>
                <a:off x="857" y="1169"/>
                <a:ext cx="2636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7" name="直接连接符 814165"/>
              <p:cNvSpPr>
                <a:spLocks noChangeShapeType="1"/>
              </p:cNvSpPr>
              <p:nvPr/>
            </p:nvSpPr>
            <p:spPr bwMode="auto">
              <a:xfrm>
                <a:off x="857" y="139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8" name="直接连接符 814166"/>
              <p:cNvSpPr>
                <a:spLocks noChangeShapeType="1"/>
              </p:cNvSpPr>
              <p:nvPr/>
            </p:nvSpPr>
            <p:spPr bwMode="auto">
              <a:xfrm>
                <a:off x="857" y="162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9" name="直接连接符 814167"/>
              <p:cNvSpPr>
                <a:spLocks noChangeShapeType="1"/>
              </p:cNvSpPr>
              <p:nvPr/>
            </p:nvSpPr>
            <p:spPr bwMode="auto">
              <a:xfrm>
                <a:off x="857" y="185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0" name="直接连接符 814168"/>
              <p:cNvSpPr>
                <a:spLocks noChangeShapeType="1"/>
              </p:cNvSpPr>
              <p:nvPr/>
            </p:nvSpPr>
            <p:spPr bwMode="auto">
              <a:xfrm>
                <a:off x="857" y="208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1" name="直接连接符 814169"/>
              <p:cNvSpPr>
                <a:spLocks noChangeShapeType="1"/>
              </p:cNvSpPr>
              <p:nvPr/>
            </p:nvSpPr>
            <p:spPr bwMode="auto">
              <a:xfrm>
                <a:off x="857" y="231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2" name="直接连接符 814170"/>
              <p:cNvSpPr>
                <a:spLocks noChangeShapeType="1"/>
              </p:cNvSpPr>
              <p:nvPr/>
            </p:nvSpPr>
            <p:spPr bwMode="auto">
              <a:xfrm>
                <a:off x="857" y="254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3" name="直接连接符 814171"/>
              <p:cNvSpPr>
                <a:spLocks noChangeShapeType="1"/>
              </p:cNvSpPr>
              <p:nvPr/>
            </p:nvSpPr>
            <p:spPr bwMode="auto">
              <a:xfrm>
                <a:off x="857" y="277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4" name="直接连接符 814172"/>
              <p:cNvSpPr>
                <a:spLocks noChangeShapeType="1"/>
              </p:cNvSpPr>
              <p:nvPr/>
            </p:nvSpPr>
            <p:spPr bwMode="auto">
              <a:xfrm>
                <a:off x="857" y="323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5" name="直接连接符 814173"/>
              <p:cNvSpPr>
                <a:spLocks noChangeShapeType="1"/>
              </p:cNvSpPr>
              <p:nvPr/>
            </p:nvSpPr>
            <p:spPr bwMode="auto">
              <a:xfrm>
                <a:off x="857" y="346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6" name="直接连接符 814174"/>
              <p:cNvSpPr>
                <a:spLocks noChangeShapeType="1"/>
              </p:cNvSpPr>
              <p:nvPr/>
            </p:nvSpPr>
            <p:spPr bwMode="auto">
              <a:xfrm>
                <a:off x="857" y="3699"/>
                <a:ext cx="3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7" name="直接连接符 814175"/>
              <p:cNvSpPr>
                <a:spLocks noChangeShapeType="1"/>
              </p:cNvSpPr>
              <p:nvPr/>
            </p:nvSpPr>
            <p:spPr bwMode="auto">
              <a:xfrm>
                <a:off x="857" y="1399"/>
                <a:ext cx="0" cy="253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8" name="直接连接符 814176"/>
              <p:cNvSpPr>
                <a:spLocks noChangeShapeType="1"/>
              </p:cNvSpPr>
              <p:nvPr/>
            </p:nvSpPr>
            <p:spPr bwMode="auto">
              <a:xfrm>
                <a:off x="1205" y="1399"/>
                <a:ext cx="0" cy="25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9" name="直接连接符 814177"/>
              <p:cNvSpPr>
                <a:spLocks noChangeShapeType="1"/>
              </p:cNvSpPr>
              <p:nvPr/>
            </p:nvSpPr>
            <p:spPr bwMode="auto">
              <a:xfrm>
                <a:off x="1205" y="1629"/>
                <a:ext cx="22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0" name="直接连接符 814178"/>
              <p:cNvSpPr>
                <a:spLocks noChangeShapeType="1"/>
              </p:cNvSpPr>
              <p:nvPr/>
            </p:nvSpPr>
            <p:spPr bwMode="auto">
              <a:xfrm>
                <a:off x="1205" y="1859"/>
                <a:ext cx="22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1" name="直接连接符 814179"/>
              <p:cNvSpPr>
                <a:spLocks noChangeShapeType="1"/>
              </p:cNvSpPr>
              <p:nvPr/>
            </p:nvSpPr>
            <p:spPr bwMode="auto">
              <a:xfrm>
                <a:off x="1205" y="2089"/>
                <a:ext cx="22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2" name="直接连接符 814180"/>
              <p:cNvSpPr>
                <a:spLocks noChangeShapeType="1"/>
              </p:cNvSpPr>
              <p:nvPr/>
            </p:nvSpPr>
            <p:spPr bwMode="auto">
              <a:xfrm>
                <a:off x="1205" y="2319"/>
                <a:ext cx="22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3" name="直接连接符 814181"/>
              <p:cNvSpPr>
                <a:spLocks noChangeShapeType="1"/>
              </p:cNvSpPr>
              <p:nvPr/>
            </p:nvSpPr>
            <p:spPr bwMode="auto">
              <a:xfrm>
                <a:off x="1205" y="2549"/>
                <a:ext cx="22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4" name="直接连接符 814182"/>
              <p:cNvSpPr>
                <a:spLocks noChangeShapeType="1"/>
              </p:cNvSpPr>
              <p:nvPr/>
            </p:nvSpPr>
            <p:spPr bwMode="auto">
              <a:xfrm>
                <a:off x="1205" y="2779"/>
                <a:ext cx="22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5" name="直接连接符 814183"/>
              <p:cNvSpPr>
                <a:spLocks noChangeShapeType="1"/>
              </p:cNvSpPr>
              <p:nvPr/>
            </p:nvSpPr>
            <p:spPr bwMode="auto">
              <a:xfrm>
                <a:off x="857" y="3009"/>
                <a:ext cx="34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6" name="直接连接符 814184"/>
              <p:cNvSpPr>
                <a:spLocks noChangeShapeType="1"/>
              </p:cNvSpPr>
              <p:nvPr/>
            </p:nvSpPr>
            <p:spPr bwMode="auto">
              <a:xfrm>
                <a:off x="1205" y="3009"/>
                <a:ext cx="2288" cy="0"/>
              </a:xfrm>
              <a:prstGeom prst="line">
                <a:avLst/>
              </a:prstGeom>
              <a:noFill/>
              <a:ln w="3175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7" name="直接连接符 814185"/>
              <p:cNvSpPr>
                <a:spLocks noChangeShapeType="1"/>
              </p:cNvSpPr>
              <p:nvPr/>
            </p:nvSpPr>
            <p:spPr bwMode="auto">
              <a:xfrm>
                <a:off x="1205" y="3239"/>
                <a:ext cx="22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4438" name="组合 814186"/>
              <p:cNvGrpSpPr/>
              <p:nvPr/>
            </p:nvGrpSpPr>
            <p:grpSpPr bwMode="auto">
              <a:xfrm>
                <a:off x="139" y="939"/>
                <a:ext cx="3354" cy="2990"/>
                <a:chOff x="139" y="939"/>
                <a:chExt cx="3354" cy="2990"/>
              </a:xfrm>
            </p:grpSpPr>
            <p:sp>
              <p:nvSpPr>
                <p:cNvPr id="14461" name="矩形 814187"/>
                <p:cNvSpPr>
                  <a:spLocks noChangeArrowheads="1"/>
                </p:cNvSpPr>
                <p:nvPr/>
              </p:nvSpPr>
              <p:spPr bwMode="auto">
                <a:xfrm>
                  <a:off x="1205" y="369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ea typeface="华文新魏" pitchFamily="2" charset="-122"/>
                    </a:rPr>
                    <a:t>丙酮</a:t>
                  </a:r>
                  <a:endParaRPr lang="zh-CN" altLang="en-US" sz="2200">
                    <a:ea typeface="华文新魏" pitchFamily="2" charset="-122"/>
                  </a:endParaRPr>
                </a:p>
              </p:txBody>
            </p:sp>
            <p:sp>
              <p:nvSpPr>
                <p:cNvPr id="14462" name="矩形 814188"/>
                <p:cNvSpPr>
                  <a:spLocks noChangeArrowheads="1"/>
                </p:cNvSpPr>
                <p:nvPr/>
              </p:nvSpPr>
              <p:spPr bwMode="auto">
                <a:xfrm>
                  <a:off x="1205" y="346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ea typeface="华文新魏" pitchFamily="2" charset="-122"/>
                    </a:rPr>
                    <a:t>丙烯醛</a:t>
                  </a:r>
                  <a:endParaRPr lang="zh-CN" altLang="en-US" sz="2200">
                    <a:ea typeface="华文新魏" pitchFamily="2" charset="-122"/>
                  </a:endParaRPr>
                </a:p>
              </p:txBody>
            </p:sp>
            <p:sp>
              <p:nvSpPr>
                <p:cNvPr id="14463" name="矩形 814189"/>
                <p:cNvSpPr>
                  <a:spLocks noChangeArrowheads="1"/>
                </p:cNvSpPr>
                <p:nvPr/>
              </p:nvSpPr>
              <p:spPr bwMode="auto">
                <a:xfrm>
                  <a:off x="1205" y="323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ea typeface="华文新魏" pitchFamily="2" charset="-122"/>
                    </a:rPr>
                    <a:t>乙醛</a:t>
                  </a:r>
                  <a:endParaRPr lang="zh-CN" altLang="en-US" sz="2200">
                    <a:ea typeface="华文新魏" pitchFamily="2" charset="-122"/>
                  </a:endParaRPr>
                </a:p>
              </p:txBody>
            </p:sp>
            <p:sp>
              <p:nvSpPr>
                <p:cNvPr id="14464" name="矩形 814190"/>
                <p:cNvSpPr>
                  <a:spLocks noChangeArrowheads="1"/>
                </p:cNvSpPr>
                <p:nvPr/>
              </p:nvSpPr>
              <p:spPr bwMode="auto">
                <a:xfrm>
                  <a:off x="1205" y="300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ea typeface="华文新魏" pitchFamily="2" charset="-122"/>
                    </a:rPr>
                    <a:t>甲醛</a:t>
                  </a:r>
                  <a:endParaRPr lang="zh-CN" altLang="en-US" sz="2200">
                    <a:ea typeface="华文新魏" pitchFamily="2" charset="-122"/>
                  </a:endParaRPr>
                </a:p>
              </p:txBody>
            </p:sp>
            <p:sp>
              <p:nvSpPr>
                <p:cNvPr id="14465" name="矩形 814191"/>
                <p:cNvSpPr>
                  <a:spLocks noChangeArrowheads="1"/>
                </p:cNvSpPr>
                <p:nvPr/>
              </p:nvSpPr>
              <p:spPr bwMode="auto">
                <a:xfrm>
                  <a:off x="139" y="3009"/>
                  <a:ext cx="767" cy="9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buFont typeface="Wingdings" panose="05000000000000000000" pitchFamily="2" charset="2"/>
                    <a:buNone/>
                  </a:pPr>
                  <a:r>
                    <a:rPr lang="zh-CN" altLang="en-US">
                      <a:ea typeface="华文新魏" pitchFamily="2" charset="-122"/>
                    </a:rPr>
                    <a:t>醛酮类有机物</a:t>
                  </a:r>
                  <a:r>
                    <a:rPr lang="en-US" altLang="zh-CN" sz="1800">
                      <a:ea typeface="宋体" panose="02010600030101010101" pitchFamily="2" charset="-122"/>
                    </a:rPr>
                    <a:t>Aldehyde</a:t>
                  </a:r>
                  <a:endParaRPr lang="en-US" altLang="zh-CN" sz="180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466" name="矩形 814192"/>
                <p:cNvSpPr>
                  <a:spLocks noChangeArrowheads="1"/>
                </p:cNvSpPr>
                <p:nvPr/>
              </p:nvSpPr>
              <p:spPr bwMode="auto">
                <a:xfrm>
                  <a:off x="1205" y="277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十一</a:t>
                  </a:r>
                  <a:r>
                    <a:rPr lang="en-US" altLang="zh-CN" sz="2200">
                      <a:latin typeface="华文新魏" pitchFamily="2" charset="-122"/>
                      <a:ea typeface="华文新魏" pitchFamily="2" charset="-122"/>
                    </a:rPr>
                    <a:t>(</a:t>
                  </a: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碳</a:t>
                  </a:r>
                  <a:r>
                    <a:rPr lang="en-US" altLang="zh-CN" sz="2200">
                      <a:latin typeface="华文新魏" pitchFamily="2" charset="-122"/>
                      <a:ea typeface="华文新魏" pitchFamily="2" charset="-122"/>
                    </a:rPr>
                    <a:t>)</a:t>
                  </a: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烷</a:t>
                  </a:r>
                  <a:endParaRPr lang="zh-CN" altLang="en-US" sz="220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  <p:sp>
              <p:nvSpPr>
                <p:cNvPr id="14467" name="矩形 814193"/>
                <p:cNvSpPr>
                  <a:spLocks noChangeArrowheads="1"/>
                </p:cNvSpPr>
                <p:nvPr/>
              </p:nvSpPr>
              <p:spPr bwMode="auto">
                <a:xfrm>
                  <a:off x="1205" y="254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对</a:t>
                  </a:r>
                  <a:r>
                    <a:rPr lang="en-US" altLang="zh-CN" sz="2200">
                      <a:latin typeface="华文新魏" pitchFamily="2" charset="-122"/>
                      <a:ea typeface="华文新魏" pitchFamily="2" charset="-122"/>
                    </a:rPr>
                    <a:t>-</a:t>
                  </a: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二氯苯</a:t>
                  </a:r>
                  <a:endParaRPr lang="zh-CN" altLang="en-US" sz="220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  <p:sp>
              <p:nvSpPr>
                <p:cNvPr id="14468" name="矩形 814194"/>
                <p:cNvSpPr>
                  <a:spLocks noChangeArrowheads="1"/>
                </p:cNvSpPr>
                <p:nvPr/>
              </p:nvSpPr>
              <p:spPr bwMode="auto">
                <a:xfrm>
                  <a:off x="1205" y="231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苯乙烯</a:t>
                  </a:r>
                  <a:endParaRPr lang="zh-CN" altLang="en-US" sz="220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  <p:sp>
              <p:nvSpPr>
                <p:cNvPr id="14469" name="矩形 814195"/>
                <p:cNvSpPr>
                  <a:spLocks noChangeArrowheads="1"/>
                </p:cNvSpPr>
                <p:nvPr/>
              </p:nvSpPr>
              <p:spPr bwMode="auto">
                <a:xfrm>
                  <a:off x="1205" y="208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en-US" altLang="zh-CN" sz="2200">
                      <a:latin typeface="华文新魏" pitchFamily="2" charset="-122"/>
                      <a:ea typeface="华文新魏" pitchFamily="2" charset="-122"/>
                    </a:rPr>
                    <a:t>o-</a:t>
                  </a: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二甲苯</a:t>
                  </a:r>
                  <a:endParaRPr lang="zh-CN" altLang="en-US" sz="220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  <p:sp>
              <p:nvSpPr>
                <p:cNvPr id="14470" name="矩形 814196"/>
                <p:cNvSpPr>
                  <a:spLocks noChangeArrowheads="1"/>
                </p:cNvSpPr>
                <p:nvPr/>
              </p:nvSpPr>
              <p:spPr bwMode="auto">
                <a:xfrm>
                  <a:off x="1205" y="185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en-US" altLang="zh-CN" sz="2200">
                      <a:latin typeface="华文新魏" pitchFamily="2" charset="-122"/>
                      <a:ea typeface="华文新魏" pitchFamily="2" charset="-122"/>
                    </a:rPr>
                    <a:t>p-</a:t>
                  </a:r>
                  <a:r>
                    <a:rPr lang="en-US" altLang="zh-CN" sz="2200">
                      <a:latin typeface="Times New Roman" panose="02020603050405020304" pitchFamily="18" charset="0"/>
                      <a:ea typeface="华文新魏" pitchFamily="2" charset="-122"/>
                      <a:cs typeface="Times New Roman" panose="02020603050405020304" pitchFamily="18" charset="0"/>
                    </a:rPr>
                    <a:t>&amp;</a:t>
                  </a:r>
                  <a:r>
                    <a:rPr lang="en-US" altLang="zh-CN" sz="2200">
                      <a:latin typeface="华文新魏" pitchFamily="2" charset="-122"/>
                      <a:ea typeface="华文新魏" pitchFamily="2" charset="-122"/>
                    </a:rPr>
                    <a:t>m-</a:t>
                  </a:r>
                  <a:r>
                    <a:rPr lang="zh-CN" altLang="en-US" sz="2200">
                      <a:latin typeface="Times New Roman" panose="02020603050405020304" pitchFamily="18" charset="0"/>
                      <a:ea typeface="华文新魏" pitchFamily="2" charset="-122"/>
                    </a:rPr>
                    <a:t>二甲苯</a:t>
                  </a:r>
                  <a:endParaRPr lang="zh-CN" altLang="en-US" sz="2200">
                    <a:latin typeface="Times New Roman" panose="02020603050405020304" pitchFamily="18" charset="0"/>
                    <a:ea typeface="华文新魏" pitchFamily="2" charset="-122"/>
                  </a:endParaRPr>
                </a:p>
              </p:txBody>
            </p:sp>
            <p:sp>
              <p:nvSpPr>
                <p:cNvPr id="14471" name="矩形 814197"/>
                <p:cNvSpPr>
                  <a:spLocks noChangeArrowheads="1"/>
                </p:cNvSpPr>
                <p:nvPr/>
              </p:nvSpPr>
              <p:spPr bwMode="auto">
                <a:xfrm>
                  <a:off x="1205" y="162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乙苯</a:t>
                  </a:r>
                  <a:endParaRPr lang="zh-CN" altLang="en-US" sz="220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  <p:sp>
              <p:nvSpPr>
                <p:cNvPr id="14472" name="矩形 814198"/>
                <p:cNvSpPr>
                  <a:spLocks noChangeArrowheads="1"/>
                </p:cNvSpPr>
                <p:nvPr/>
              </p:nvSpPr>
              <p:spPr bwMode="auto">
                <a:xfrm>
                  <a:off x="1205" y="139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乙酸丁酯</a:t>
                  </a:r>
                  <a:endParaRPr lang="zh-CN" altLang="en-US" sz="220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  <p:sp>
              <p:nvSpPr>
                <p:cNvPr id="14473" name="矩形 814199"/>
                <p:cNvSpPr>
                  <a:spLocks noChangeArrowheads="1"/>
                </p:cNvSpPr>
                <p:nvPr/>
              </p:nvSpPr>
              <p:spPr bwMode="auto">
                <a:xfrm>
                  <a:off x="1205" y="116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甲苯</a:t>
                  </a:r>
                  <a:endParaRPr lang="zh-CN" altLang="en-US" sz="220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  <p:sp>
              <p:nvSpPr>
                <p:cNvPr id="14474" name="矩形 814200"/>
                <p:cNvSpPr>
                  <a:spLocks noChangeArrowheads="1"/>
                </p:cNvSpPr>
                <p:nvPr/>
              </p:nvSpPr>
              <p:spPr bwMode="auto">
                <a:xfrm>
                  <a:off x="1205" y="939"/>
                  <a:ext cx="1108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buFont typeface="Wingdings" panose="05000000000000000000" pitchFamily="2" charset="2"/>
                    <a:buNone/>
                  </a:pPr>
                  <a:r>
                    <a:rPr lang="zh-CN" altLang="en-US" sz="2200">
                      <a:latin typeface="华文新魏" pitchFamily="2" charset="-122"/>
                      <a:ea typeface="华文新魏" pitchFamily="2" charset="-122"/>
                    </a:rPr>
                    <a:t>苯</a:t>
                  </a:r>
                  <a:endParaRPr lang="zh-CN" altLang="en-US" sz="2200">
                    <a:latin typeface="华文新魏" pitchFamily="2" charset="-122"/>
                    <a:ea typeface="华文新魏" pitchFamily="2" charset="-122"/>
                  </a:endParaRPr>
                </a:p>
              </p:txBody>
            </p:sp>
            <p:sp>
              <p:nvSpPr>
                <p:cNvPr id="14475" name="矩形 814201"/>
                <p:cNvSpPr>
                  <a:spLocks noChangeArrowheads="1"/>
                </p:cNvSpPr>
                <p:nvPr/>
              </p:nvSpPr>
              <p:spPr bwMode="auto">
                <a:xfrm>
                  <a:off x="181" y="939"/>
                  <a:ext cx="676" cy="20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>
                    <a:buFont typeface="Wingdings" panose="05000000000000000000" pitchFamily="2" charset="2"/>
                    <a:buNone/>
                  </a:pPr>
                  <a:r>
                    <a:rPr lang="zh-CN" altLang="en-US">
                      <a:ea typeface="华文新魏" pitchFamily="2" charset="-122"/>
                    </a:rPr>
                    <a:t>挥发性有机物</a:t>
                  </a:r>
                  <a:r>
                    <a:rPr lang="en-US" altLang="zh-CN" sz="1800">
                      <a:ea typeface="宋体" panose="02010600030101010101" pitchFamily="2" charset="-122"/>
                    </a:rPr>
                    <a:t>VOC</a:t>
                  </a:r>
                  <a:endParaRPr lang="en-US" altLang="zh-CN" sz="180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476" name="直接连接符 814202"/>
                <p:cNvSpPr>
                  <a:spLocks noChangeShapeType="1"/>
                </p:cNvSpPr>
                <p:nvPr/>
              </p:nvSpPr>
              <p:spPr bwMode="auto">
                <a:xfrm>
                  <a:off x="1205" y="1399"/>
                  <a:ext cx="2288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77" name="直接连接符 814203"/>
                <p:cNvSpPr>
                  <a:spLocks noChangeShapeType="1"/>
                </p:cNvSpPr>
                <p:nvPr/>
              </p:nvSpPr>
              <p:spPr bwMode="auto">
                <a:xfrm>
                  <a:off x="1205" y="3469"/>
                  <a:ext cx="2288" cy="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4439" name="直接连接符 814204"/>
              <p:cNvSpPr>
                <a:spLocks noChangeShapeType="1"/>
              </p:cNvSpPr>
              <p:nvPr/>
            </p:nvSpPr>
            <p:spPr bwMode="auto">
              <a:xfrm>
                <a:off x="1205" y="3699"/>
                <a:ext cx="22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0" name="直接连接符 814205"/>
              <p:cNvSpPr>
                <a:spLocks noChangeShapeType="1"/>
              </p:cNvSpPr>
              <p:nvPr/>
            </p:nvSpPr>
            <p:spPr bwMode="auto">
              <a:xfrm>
                <a:off x="857" y="3929"/>
                <a:ext cx="34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1" name="直接连接符 814206"/>
              <p:cNvSpPr>
                <a:spLocks noChangeShapeType="1"/>
              </p:cNvSpPr>
              <p:nvPr/>
            </p:nvSpPr>
            <p:spPr bwMode="auto">
              <a:xfrm>
                <a:off x="1205" y="3929"/>
                <a:ext cx="2288" cy="0"/>
              </a:xfrm>
              <a:prstGeom prst="line">
                <a:avLst/>
              </a:prstGeom>
              <a:noFill/>
              <a:ln w="31750" cap="rnd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4442" name="组合 814207"/>
              <p:cNvGrpSpPr/>
              <p:nvPr/>
            </p:nvGrpSpPr>
            <p:grpSpPr bwMode="auto">
              <a:xfrm>
                <a:off x="2992" y="953"/>
                <a:ext cx="469" cy="2976"/>
                <a:chOff x="2925" y="855"/>
                <a:chExt cx="469" cy="2976"/>
              </a:xfrm>
            </p:grpSpPr>
            <p:pic>
              <p:nvPicPr>
                <p:cNvPr id="14443" name="图片 81420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52" y="1079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44" name="图片 814209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6" y="1079"/>
                  <a:ext cx="227" cy="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45" name="图片 814210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1" y="855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46" name="图片 81421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51" y="1306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47" name="图片 814212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5" y="1306"/>
                  <a:ext cx="227" cy="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48" name="图片 814213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51" y="3612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49" name="图片 814214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5" y="3612"/>
                  <a:ext cx="227" cy="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0" name="图片 814215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7" y="2688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1" name="图片 814216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48" y="2687"/>
                  <a:ext cx="227" cy="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2" name="图片 814217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63" y="2453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3" name="图片 814218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9" y="2452"/>
                  <a:ext cx="227" cy="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4" name="图片 814219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1" y="1536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5" name="图片 814220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1" y="1763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6" name="图片 81422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1" y="1995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7" name="图片 81422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3" y="2915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8" name="图片 814223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1" y="3151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59" name="图片 814224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1" y="3378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60" name="图片 814225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1" y="2231"/>
                  <a:ext cx="227" cy="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sp>
        <p:nvSpPr>
          <p:cNvPr id="14359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及来源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分析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815115"/>
          <p:cNvGrpSpPr>
            <a:grpSpLocks noChangeAspect="1"/>
          </p:cNvGrpSpPr>
          <p:nvPr/>
        </p:nvGrpSpPr>
        <p:grpSpPr bwMode="auto">
          <a:xfrm>
            <a:off x="76200" y="3048000"/>
            <a:ext cx="1439863" cy="1589088"/>
            <a:chOff x="4775" y="111"/>
            <a:chExt cx="1053" cy="1162"/>
          </a:xfrm>
        </p:grpSpPr>
        <p:pic>
          <p:nvPicPr>
            <p:cNvPr id="15367" name="图片 81511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5" y="111"/>
              <a:ext cx="1053" cy="1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8" name="矩形 815114"/>
            <p:cNvSpPr>
              <a:spLocks noChangeArrowheads="1" noChangeShapeType="1" noTextEdit="1"/>
            </p:cNvSpPr>
            <p:nvPr/>
          </p:nvSpPr>
          <p:spPr bwMode="auto">
            <a:xfrm>
              <a:off x="5036" y="631"/>
              <a:ext cx="681" cy="36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3600" kern="10">
                  <a:gradFill rotWithShape="1">
                    <a:gsLst>
                      <a:gs pos="0">
                        <a:srgbClr val="FFCC00"/>
                      </a:gs>
                      <a:gs pos="100000">
                        <a:srgbClr val="FF6600"/>
                      </a:gs>
                    </a:gsLst>
                    <a:lin ang="5400000" scaled="1"/>
                  </a:gradFill>
                  <a:latin typeface="楷体_GB2312"/>
                </a:rPr>
                <a:t>危害影响</a:t>
              </a:r>
              <a:endParaRPr lang="zh-CN" altLang="en-US" sz="3600" kern="10">
                <a:gradFill rotWithShape="1">
                  <a:gsLst>
                    <a:gs pos="0">
                      <a:srgbClr val="FFCC00"/>
                    </a:gs>
                    <a:gs pos="100000">
                      <a:srgbClr val="FF6600"/>
                    </a:gs>
                  </a:gsLst>
                  <a:lin ang="5400000" scaled="1"/>
                </a:gradFill>
                <a:latin typeface="楷体_GB2312"/>
              </a:endParaRPr>
            </a:p>
          </p:txBody>
        </p:sp>
      </p:grpSp>
      <p:sp>
        <p:nvSpPr>
          <p:cNvPr id="15363" name="文本占位符 815106"/>
          <p:cNvSpPr>
            <a:spLocks noGrp="1" noChangeArrowheads="1"/>
          </p:cNvSpPr>
          <p:nvPr>
            <p:ph idx="1"/>
          </p:nvPr>
        </p:nvSpPr>
        <p:spPr>
          <a:xfrm>
            <a:off x="1371600" y="1676400"/>
            <a:ext cx="7620000" cy="4800600"/>
          </a:xfrm>
        </p:spPr>
        <p:txBody>
          <a:bodyPr/>
          <a:lstStyle/>
          <a:p>
            <a:pPr marL="647700" lvl="1" algn="just">
              <a:buFont typeface="Wingdings" panose="05000000000000000000" pitchFamily="2" charset="2"/>
              <a:buChar char="b"/>
            </a:pPr>
            <a:r>
              <a:rPr lang="zh-CN" altLang="en-US" b="1" dirty="0" smtClean="0">
                <a:solidFill>
                  <a:srgbClr val="FF9900"/>
                </a:solidFill>
                <a:latin typeface="华文新魏" pitchFamily="2" charset="-122"/>
                <a:ea typeface="华文新魏" pitchFamily="2" charset="-122"/>
              </a:rPr>
              <a:t>急性疾病</a:t>
            </a: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 </a:t>
            </a:r>
            <a:r>
              <a:rPr lang="en-US" altLang="zh-CN" dirty="0" smtClean="0">
                <a:ea typeface="华文新魏" pitchFamily="2" charset="-122"/>
              </a:rPr>
              <a:t>–</a:t>
            </a:r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 </a:t>
            </a: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气喘、皮肤、鼻子和眼睛致痒、喉咙干渴、打喷嚏、呕吐、鼻出血、呼吸困难、失去平衡、头痛及疲倦。</a:t>
            </a:r>
            <a:endParaRPr lang="zh-CN" altLang="en-US" dirty="0" smtClean="0">
              <a:latin typeface="华文新魏" pitchFamily="2" charset="-122"/>
              <a:ea typeface="华文新魏" pitchFamily="2" charset="-122"/>
            </a:endParaRPr>
          </a:p>
          <a:p>
            <a:pPr marL="647700" lvl="1" algn="just">
              <a:lnSpc>
                <a:spcPct val="5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en-US" altLang="zh-CN" dirty="0" smtClean="0">
              <a:latin typeface="华文新魏" pitchFamily="2" charset="-122"/>
              <a:ea typeface="华文新魏" pitchFamily="2" charset="-122"/>
            </a:endParaRPr>
          </a:p>
          <a:p>
            <a:pPr marL="647700" lvl="1" algn="just">
              <a:buFont typeface="Wingdings" panose="05000000000000000000" pitchFamily="2" charset="2"/>
              <a:buChar char="b"/>
            </a:pPr>
            <a:r>
              <a:rPr lang="zh-CN" altLang="en-US" b="1" dirty="0" smtClean="0">
                <a:solidFill>
                  <a:srgbClr val="FF9900"/>
                </a:solidFill>
                <a:latin typeface="华文新魏" pitchFamily="2" charset="-122"/>
                <a:ea typeface="华文新魏" pitchFamily="2" charset="-122"/>
              </a:rPr>
              <a:t>慢性疾病</a:t>
            </a: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 </a:t>
            </a:r>
            <a:r>
              <a:rPr lang="en-US" altLang="zh-CN" dirty="0" smtClean="0">
                <a:ea typeface="华文新魏" pitchFamily="2" charset="-122"/>
              </a:rPr>
              <a:t>–</a:t>
            </a:r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 </a:t>
            </a: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心脏病、哮喘、导致肝脏、肾脏、肺、引起机体免疫水平失调、中枢神经系统受损。</a:t>
            </a:r>
            <a:endParaRPr lang="zh-CN" altLang="en-US" dirty="0" smtClean="0">
              <a:latin typeface="华文新魏" pitchFamily="2" charset="-122"/>
              <a:ea typeface="华文新魏" pitchFamily="2" charset="-122"/>
            </a:endParaRPr>
          </a:p>
          <a:p>
            <a:pPr marL="647700" lvl="1" algn="just">
              <a:lnSpc>
                <a:spcPct val="5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dirty="0" smtClean="0">
              <a:latin typeface="华文新魏" pitchFamily="2" charset="-122"/>
              <a:ea typeface="华文新魏" pitchFamily="2" charset="-122"/>
            </a:endParaRPr>
          </a:p>
          <a:p>
            <a:pPr marL="647700" lvl="1" algn="just">
              <a:buFont typeface="Wingdings" panose="05000000000000000000" pitchFamily="2" charset="2"/>
              <a:buChar char="b"/>
            </a:pP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还可能影响消化系统，出现食欲不振、恶心等，严重时可损伤肝脏和造血系统，出现变态反应等。</a:t>
            </a:r>
            <a:endParaRPr lang="zh-CN" altLang="en-US" dirty="0" smtClean="0">
              <a:latin typeface="华文新魏" pitchFamily="2" charset="-122"/>
              <a:ea typeface="华文新魏" pitchFamily="2" charset="-122"/>
            </a:endParaRPr>
          </a:p>
          <a:p>
            <a:pPr marL="647700" lvl="1" algn="just">
              <a:buFont typeface="Wingdings" panose="05000000000000000000" pitchFamily="2" charset="2"/>
              <a:buNone/>
            </a:pPr>
            <a:endParaRPr lang="zh-CN" altLang="en-US" dirty="0" smtClean="0">
              <a:latin typeface="华文新魏" pitchFamily="2" charset="-122"/>
              <a:ea typeface="华文新魏" pitchFamily="2" charset="-122"/>
            </a:endParaRPr>
          </a:p>
          <a:p>
            <a:pPr marL="647700" lvl="1" algn="just">
              <a:buFont typeface="Wingdings" panose="05000000000000000000" pitchFamily="2" charset="2"/>
              <a:buChar char="b"/>
            </a:pP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甚至导致</a:t>
            </a:r>
            <a:r>
              <a:rPr lang="zh-CN" altLang="en-US" dirty="0" smtClean="0">
                <a:solidFill>
                  <a:srgbClr val="FF3300"/>
                </a:solidFill>
                <a:latin typeface="华文新魏" pitchFamily="2" charset="-122"/>
                <a:ea typeface="华文新魏" pitchFamily="2" charset="-122"/>
              </a:rPr>
              <a:t>致癌及基因突变</a:t>
            </a: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，例如：苯</a:t>
            </a:r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; 1,3</a:t>
            </a: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－丁二烯</a:t>
            </a:r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; </a:t>
            </a: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甲醛等。</a:t>
            </a:r>
            <a:endParaRPr lang="zh-CN" altLang="en-US" dirty="0" smtClean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15364" name="直接连接符 815113"/>
          <p:cNvSpPr>
            <a:spLocks noChangeShapeType="1"/>
          </p:cNvSpPr>
          <p:nvPr/>
        </p:nvSpPr>
        <p:spPr bwMode="auto">
          <a:xfrm>
            <a:off x="1676400" y="1752600"/>
            <a:ext cx="0" cy="4267200"/>
          </a:xfrm>
          <a:prstGeom prst="line">
            <a:avLst/>
          </a:prstGeom>
          <a:noFill/>
          <a:ln w="57150">
            <a:solidFill>
              <a:srgbClr val="FF6600"/>
            </a:solidFill>
            <a:prstDash val="lgDashDot"/>
            <a:rou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6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及来源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分析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图片 81612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1600200"/>
            <a:ext cx="4679950" cy="4730750"/>
          </a:xfrm>
          <a:prstGeom prst="rect">
            <a:avLst/>
          </a:prstGeom>
          <a:noFill/>
          <a:ln w="127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矩形 816131"/>
          <p:cNvSpPr>
            <a:spLocks noChangeArrowheads="1"/>
          </p:cNvSpPr>
          <p:nvPr/>
        </p:nvSpPr>
        <p:spPr bwMode="auto">
          <a:xfrm>
            <a:off x="381000" y="1600200"/>
            <a:ext cx="3581400" cy="4740275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spcBef>
                <a:spcPct val="50000"/>
              </a:spcBef>
              <a:buClr>
                <a:srgbClr val="FF3F00"/>
              </a:buClr>
              <a:buFont typeface="Wingdings" panose="05000000000000000000" pitchFamily="2" charset="2"/>
              <a:buChar char=""/>
            </a:pPr>
            <a:r>
              <a:rPr lang="zh-CN" altLang="en-US" dirty="0">
                <a:latin typeface="华文新魏" pitchFamily="2" charset="-122"/>
                <a:ea typeface="华文新魏" pitchFamily="2" charset="-122"/>
              </a:rPr>
              <a:t>  </a:t>
            </a:r>
            <a:r>
              <a:rPr lang="zh-CN" altLang="en-US" b="0" dirty="0">
                <a:latin typeface="华文新魏" pitchFamily="2" charset="-122"/>
                <a:ea typeface="华文新魏" pitchFamily="2" charset="-122"/>
              </a:rPr>
              <a:t>主要来源于汽车地毯、仪表板的</a:t>
            </a:r>
            <a:r>
              <a:rPr lang="zh-CN" altLang="en-US" b="0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塑料件</a:t>
            </a:r>
            <a:r>
              <a:rPr lang="zh-CN" altLang="en-US" b="0" dirty="0">
                <a:latin typeface="华文新魏" pitchFamily="2" charset="-122"/>
                <a:ea typeface="华文新魏" pitchFamily="2" charset="-122"/>
              </a:rPr>
              <a:t>、车顶毡、座椅和车内粘结装饰材料所使用的各种化工胶水、油漆涂料等。</a:t>
            </a:r>
            <a:endParaRPr lang="zh-CN" altLang="en-US" b="0" dirty="0">
              <a:latin typeface="华文新魏" pitchFamily="2" charset="-122"/>
              <a:ea typeface="华文新魏" pitchFamily="2" charset="-122"/>
            </a:endParaRPr>
          </a:p>
          <a:p>
            <a:pPr eaLnBrk="0" hangingPunct="0">
              <a:buClr>
                <a:srgbClr val="FF3F00"/>
              </a:buClr>
              <a:buFont typeface="Wingdings" panose="05000000000000000000" pitchFamily="2" charset="2"/>
              <a:buChar char=""/>
            </a:pPr>
            <a:endParaRPr lang="zh-CN" altLang="en-US" b="0" dirty="0">
              <a:latin typeface="华文新魏" pitchFamily="2" charset="-122"/>
              <a:ea typeface="华文新魏" pitchFamily="2" charset="-122"/>
            </a:endParaRPr>
          </a:p>
          <a:p>
            <a:pPr eaLnBrk="0" hangingPunct="0">
              <a:spcBef>
                <a:spcPct val="50000"/>
              </a:spcBef>
              <a:buClr>
                <a:srgbClr val="FF3F00"/>
              </a:buClr>
              <a:buFont typeface="Wingdings" panose="05000000000000000000" pitchFamily="2" charset="2"/>
              <a:buChar char=""/>
            </a:pPr>
            <a:r>
              <a:rPr lang="zh-CN" altLang="en-US" b="0" dirty="0">
                <a:latin typeface="华文新魏" pitchFamily="2" charset="-122"/>
                <a:ea typeface="华文新魏" pitchFamily="2" charset="-122"/>
              </a:rPr>
              <a:t>  内部装饰豪华的轿车更容易产生污染，其内部装饰使用的真皮、桃木、电镀、金属、油漆、工程</a:t>
            </a:r>
            <a:r>
              <a:rPr lang="zh-CN" altLang="en-US" b="0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塑材</a:t>
            </a:r>
            <a:r>
              <a:rPr lang="zh-CN" altLang="en-US" b="0" dirty="0">
                <a:latin typeface="华文新魏" pitchFamily="2" charset="-122"/>
                <a:ea typeface="华文新魏" pitchFamily="2" charset="-122"/>
              </a:rPr>
              <a:t>等材料，如果处理不当，都会产生</a:t>
            </a:r>
            <a:r>
              <a:rPr lang="en-US" altLang="zh-CN" b="0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VOC</a:t>
            </a:r>
            <a:r>
              <a:rPr lang="zh-CN" altLang="en-US" b="0" dirty="0">
                <a:latin typeface="华文新魏" pitchFamily="2" charset="-122"/>
                <a:ea typeface="华文新魏" pitchFamily="2" charset="-122"/>
              </a:rPr>
              <a:t>。</a:t>
            </a:r>
            <a:endParaRPr lang="zh-CN" altLang="en-US" b="0" dirty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16389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及来源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分析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"/>
          <p:cNvGrpSpPr/>
          <p:nvPr/>
        </p:nvGrpSpPr>
        <p:grpSpPr bwMode="auto">
          <a:xfrm>
            <a:off x="201613" y="1057275"/>
            <a:ext cx="8713787" cy="5724525"/>
            <a:chOff x="179388" y="1133475"/>
            <a:chExt cx="8713787" cy="5724525"/>
          </a:xfrm>
        </p:grpSpPr>
        <p:sp>
          <p:nvSpPr>
            <p:cNvPr id="17413" name="上箭头标注 820297"/>
            <p:cNvSpPr>
              <a:spLocks noChangeArrowheads="1"/>
            </p:cNvSpPr>
            <p:nvPr/>
          </p:nvSpPr>
          <p:spPr bwMode="auto">
            <a:xfrm>
              <a:off x="468313" y="2852738"/>
              <a:ext cx="2951162" cy="3097212"/>
            </a:xfrm>
            <a:prstGeom prst="upArrowCallout">
              <a:avLst>
                <a:gd name="adj1" fmla="val 22435"/>
                <a:gd name="adj2" fmla="val 28343"/>
                <a:gd name="adj3" fmla="val 18658"/>
                <a:gd name="adj4" fmla="val 61560"/>
              </a:avLst>
            </a:prstGeom>
            <a:gradFill rotWithShape="1">
              <a:gsLst>
                <a:gs pos="0">
                  <a:srgbClr val="FF3399"/>
                </a:gs>
                <a:gs pos="100000">
                  <a:schemeClr val="bg1"/>
                </a:gs>
              </a:gsLst>
              <a:lin ang="5400000" scaled="1"/>
            </a:gradFill>
            <a:ln w="28575">
              <a:solidFill>
                <a:srgbClr val="800000"/>
              </a:solidFill>
              <a:prstDash val="lgDashDot"/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4" name="右箭头标注 820296"/>
            <p:cNvSpPr>
              <a:spLocks noChangeArrowheads="1"/>
            </p:cNvSpPr>
            <p:nvPr/>
          </p:nvSpPr>
          <p:spPr bwMode="auto">
            <a:xfrm>
              <a:off x="468313" y="1412875"/>
              <a:ext cx="3887787" cy="1439863"/>
            </a:xfrm>
            <a:prstGeom prst="rightArrowCallout">
              <a:avLst>
                <a:gd name="adj1" fmla="val 37278"/>
                <a:gd name="adj2" fmla="val 40079"/>
                <a:gd name="adj3" fmla="val 25876"/>
                <a:gd name="adj4" fmla="val 7590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60093"/>
                </a:gs>
              </a:gsLst>
              <a:lin ang="5400000" scaled="1"/>
            </a:gradFill>
            <a:ln w="28575">
              <a:solidFill>
                <a:srgbClr val="800000"/>
              </a:solidFill>
              <a:prstDash val="lgDashDot"/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5" name="下箭头标注 820292"/>
            <p:cNvSpPr>
              <a:spLocks noChangeArrowheads="1"/>
            </p:cNvSpPr>
            <p:nvPr/>
          </p:nvSpPr>
          <p:spPr bwMode="auto">
            <a:xfrm>
              <a:off x="4356100" y="1484313"/>
              <a:ext cx="3384550" cy="1873250"/>
            </a:xfrm>
            <a:prstGeom prst="downArrowCallout">
              <a:avLst>
                <a:gd name="adj1" fmla="val 41790"/>
                <a:gd name="adj2" fmla="val 45169"/>
                <a:gd name="adj3" fmla="val 21111"/>
                <a:gd name="adj4" fmla="val 6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60093"/>
                </a:gs>
              </a:gsLst>
              <a:lin ang="5400000" scaled="1"/>
            </a:gradFill>
            <a:ln w="28575">
              <a:solidFill>
                <a:srgbClr val="993366"/>
              </a:solidFill>
              <a:prstDash val="lgDashDot"/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7416" name="图片 820230" descr="P809013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6100" y="1484313"/>
              <a:ext cx="3384550" cy="1223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7" name="图片 82023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3" y="4060825"/>
              <a:ext cx="2951162" cy="188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239" name="文本框 820238"/>
            <p:cNvSpPr txBox="1"/>
            <p:nvPr/>
          </p:nvSpPr>
          <p:spPr>
            <a:xfrm>
              <a:off x="6103938" y="2151063"/>
              <a:ext cx="1708150" cy="7016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Clr>
                  <a:srgbClr val="040498"/>
                </a:buClr>
                <a:defRPr/>
              </a:pPr>
              <a:r>
                <a:rPr lang="zh-CN" altLang="en-US" sz="4000" noProof="1">
                  <a:solidFill>
                    <a:srgbClr val="FF33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华文新魏" pitchFamily="2" charset="-122"/>
                  <a:ea typeface="华文新魏" pitchFamily="2" charset="-122"/>
                  <a:cs typeface="+mn-ea"/>
                </a:rPr>
                <a:t>控制器</a:t>
              </a:r>
              <a:endParaRPr lang="zh-CN" altLang="en-US" sz="4000" noProof="1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</a:endParaRPr>
            </a:p>
          </p:txBody>
        </p:sp>
        <p:pic>
          <p:nvPicPr>
            <p:cNvPr id="17419" name="图片 82026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9875" y="3644900"/>
              <a:ext cx="1931988" cy="2282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0" name="文本框 820268"/>
            <p:cNvSpPr txBox="1">
              <a:spLocks noChangeArrowheads="1"/>
            </p:cNvSpPr>
            <p:nvPr/>
          </p:nvSpPr>
          <p:spPr bwMode="auto">
            <a:xfrm>
              <a:off x="4041775" y="3357563"/>
              <a:ext cx="20415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ABS+30%PC</a:t>
              </a:r>
              <a:endParaRPr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17421" name="图片 820265" descr="P809014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25" y="4841875"/>
              <a:ext cx="1512888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2" name="文本框 820270"/>
            <p:cNvSpPr txBox="1">
              <a:spLocks noChangeArrowheads="1"/>
            </p:cNvSpPr>
            <p:nvPr/>
          </p:nvSpPr>
          <p:spPr bwMode="auto">
            <a:xfrm>
              <a:off x="6473825" y="5708650"/>
              <a:ext cx="14033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3300"/>
                  </a:solidFill>
                  <a:latin typeface="华文新魏" pitchFamily="2" charset="-122"/>
                  <a:ea typeface="华文新魏" pitchFamily="2" charset="-122"/>
                </a:rPr>
                <a:t>导电橡胶</a:t>
              </a:r>
              <a:endParaRPr lang="zh-CN" altLang="en-US">
                <a:solidFill>
                  <a:srgbClr val="FF3300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pic>
          <p:nvPicPr>
            <p:cNvPr id="17423" name="图片 82026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9025" y="3516313"/>
              <a:ext cx="1570038" cy="1004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4" name="文本框 820269"/>
            <p:cNvSpPr txBox="1">
              <a:spLocks noChangeArrowheads="1"/>
            </p:cNvSpPr>
            <p:nvPr/>
          </p:nvSpPr>
          <p:spPr bwMode="auto">
            <a:xfrm>
              <a:off x="6586538" y="4137025"/>
              <a:ext cx="6080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FF3300"/>
                  </a:solidFill>
                  <a:ea typeface="宋体" panose="02010600030101010101" pitchFamily="2" charset="-122"/>
                </a:rPr>
                <a:t>PC</a:t>
              </a:r>
              <a:endParaRPr lang="en-US" altLang="zh-CN">
                <a:solidFill>
                  <a:srgbClr val="FF33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25" name="文本框 820271"/>
            <p:cNvSpPr txBox="1">
              <a:spLocks noChangeArrowheads="1"/>
            </p:cNvSpPr>
            <p:nvPr/>
          </p:nvSpPr>
          <p:spPr bwMode="auto">
            <a:xfrm>
              <a:off x="6343650" y="3284538"/>
              <a:ext cx="7937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3300"/>
                  </a:solidFill>
                  <a:latin typeface="华文新魏" pitchFamily="2" charset="-122"/>
                  <a:ea typeface="华文新魏" pitchFamily="2" charset="-122"/>
                </a:rPr>
                <a:t>油漆</a:t>
              </a:r>
              <a:endParaRPr lang="zh-CN" altLang="en-US">
                <a:solidFill>
                  <a:srgbClr val="FF3300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17426" name="直接连接符 820272"/>
            <p:cNvSpPr>
              <a:spLocks noChangeShapeType="1"/>
            </p:cNvSpPr>
            <p:nvPr/>
          </p:nvSpPr>
          <p:spPr bwMode="auto">
            <a:xfrm flipH="1" flipV="1">
              <a:off x="7018338" y="3657600"/>
              <a:ext cx="350837" cy="503238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7" name="直接连接符 820273"/>
            <p:cNvSpPr>
              <a:spLocks noChangeShapeType="1"/>
            </p:cNvSpPr>
            <p:nvPr/>
          </p:nvSpPr>
          <p:spPr bwMode="auto">
            <a:xfrm flipH="1" flipV="1">
              <a:off x="7091363" y="3586163"/>
              <a:ext cx="188912" cy="80962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8" name="直接连接符 820274"/>
            <p:cNvSpPr>
              <a:spLocks noChangeShapeType="1"/>
            </p:cNvSpPr>
            <p:nvPr/>
          </p:nvSpPr>
          <p:spPr bwMode="auto">
            <a:xfrm flipV="1">
              <a:off x="6430963" y="3700463"/>
              <a:ext cx="85725" cy="246062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7429" name="组合 820287"/>
            <p:cNvGrpSpPr/>
            <p:nvPr/>
          </p:nvGrpSpPr>
          <p:grpSpPr bwMode="auto">
            <a:xfrm>
              <a:off x="3960813" y="3368675"/>
              <a:ext cx="3922712" cy="2665413"/>
              <a:chOff x="46" y="2341"/>
              <a:chExt cx="2471" cy="1679"/>
            </a:xfrm>
          </p:grpSpPr>
          <p:sp>
            <p:nvSpPr>
              <p:cNvPr id="17454" name="直接连接符 820280"/>
              <p:cNvSpPr>
                <a:spLocks noChangeShapeType="1"/>
              </p:cNvSpPr>
              <p:nvPr/>
            </p:nvSpPr>
            <p:spPr bwMode="auto">
              <a:xfrm>
                <a:off x="91" y="2341"/>
                <a:ext cx="2426" cy="0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prstDash val="lgDashDot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5" name="直接连接符 820281"/>
              <p:cNvSpPr>
                <a:spLocks noChangeShapeType="1"/>
              </p:cNvSpPr>
              <p:nvPr/>
            </p:nvSpPr>
            <p:spPr bwMode="auto">
              <a:xfrm flipH="1">
                <a:off x="46" y="2341"/>
                <a:ext cx="22" cy="1679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prstDash val="lgDashDot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6" name="直接连接符 820282"/>
              <p:cNvSpPr>
                <a:spLocks noChangeShapeType="1"/>
              </p:cNvSpPr>
              <p:nvPr/>
            </p:nvSpPr>
            <p:spPr bwMode="auto">
              <a:xfrm flipH="1">
                <a:off x="2472" y="2341"/>
                <a:ext cx="0" cy="772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prstDash val="lgDashDot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7" name="直接连接符 820283"/>
              <p:cNvSpPr>
                <a:spLocks noChangeShapeType="1"/>
              </p:cNvSpPr>
              <p:nvPr/>
            </p:nvSpPr>
            <p:spPr bwMode="auto">
              <a:xfrm>
                <a:off x="1429" y="3113"/>
                <a:ext cx="1043" cy="0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prstDash val="lgDashDot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8" name="直接连接符 820284"/>
              <p:cNvSpPr>
                <a:spLocks noChangeShapeType="1"/>
              </p:cNvSpPr>
              <p:nvPr/>
            </p:nvSpPr>
            <p:spPr bwMode="auto">
              <a:xfrm>
                <a:off x="68" y="4020"/>
                <a:ext cx="1361" cy="0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prstDash val="lgDashDot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59" name="直接连接符 820285"/>
              <p:cNvSpPr>
                <a:spLocks noChangeShapeType="1"/>
              </p:cNvSpPr>
              <p:nvPr/>
            </p:nvSpPr>
            <p:spPr bwMode="auto">
              <a:xfrm flipH="1">
                <a:off x="1429" y="3113"/>
                <a:ext cx="0" cy="862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prstDash val="lgDashDot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7430" name="矩形 820289"/>
            <p:cNvSpPr>
              <a:spLocks noChangeArrowheads="1"/>
            </p:cNvSpPr>
            <p:nvPr/>
          </p:nvSpPr>
          <p:spPr bwMode="auto">
            <a:xfrm>
              <a:off x="6300788" y="4725988"/>
              <a:ext cx="1655762" cy="1439862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prstDash val="lg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7431" name="图片 82029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3" y="1409700"/>
              <a:ext cx="2951162" cy="144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292" name="文本框 820291"/>
            <p:cNvSpPr txBox="1"/>
            <p:nvPr/>
          </p:nvSpPr>
          <p:spPr>
            <a:xfrm>
              <a:off x="885825" y="2179638"/>
              <a:ext cx="1708150" cy="7016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Clr>
                  <a:srgbClr val="040498"/>
                </a:buClr>
                <a:defRPr/>
              </a:pPr>
              <a:r>
                <a:rPr lang="zh-CN" altLang="en-US" sz="4000" noProof="1">
                  <a:solidFill>
                    <a:srgbClr val="FF33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华文新魏" pitchFamily="2" charset="-122"/>
                  <a:ea typeface="华文新魏" pitchFamily="2" charset="-122"/>
                  <a:cs typeface="+mn-ea"/>
                </a:rPr>
                <a:t>仪表盘</a:t>
              </a:r>
              <a:endParaRPr lang="zh-CN" altLang="en-US" sz="4000" noProof="1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17433" name="矩形 820293"/>
            <p:cNvSpPr>
              <a:spLocks noChangeArrowheads="1" noChangeShapeType="1" noTextEdit="1"/>
            </p:cNvSpPr>
            <p:nvPr/>
          </p:nvSpPr>
          <p:spPr bwMode="auto">
            <a:xfrm>
              <a:off x="7921625" y="3386138"/>
              <a:ext cx="827088" cy="40322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3600" kern="10">
                  <a:ln w="12700">
                    <a:solidFill>
                      <a:srgbClr val="FF6600"/>
                    </a:solidFill>
                    <a:round/>
                  </a:ln>
                  <a:solidFill>
                    <a:srgbClr val="B2B2B2">
                      <a:alpha val="50195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楷体_GB2312"/>
                </a:rPr>
                <a:t>塑料</a:t>
              </a:r>
              <a:endParaRPr lang="zh-CN" altLang="en-US" sz="3600" kern="10">
                <a:ln w="12700">
                  <a:solidFill>
                    <a:srgbClr val="FF6600"/>
                  </a:solidFill>
                  <a:rou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楷体_GB2312"/>
              </a:endParaRPr>
            </a:p>
          </p:txBody>
        </p:sp>
        <p:sp>
          <p:nvSpPr>
            <p:cNvPr id="17434" name="矩形 820294"/>
            <p:cNvSpPr>
              <a:spLocks noChangeArrowheads="1" noChangeShapeType="1" noTextEdit="1"/>
            </p:cNvSpPr>
            <p:nvPr/>
          </p:nvSpPr>
          <p:spPr bwMode="auto">
            <a:xfrm>
              <a:off x="8066088" y="5734050"/>
              <a:ext cx="827087" cy="40322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3600" kern="10">
                  <a:ln w="12700">
                    <a:solidFill>
                      <a:srgbClr val="333399"/>
                    </a:solidFill>
                    <a:round/>
                  </a:ln>
                  <a:solidFill>
                    <a:srgbClr val="B2B2B2">
                      <a:alpha val="50195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楷体_GB2312"/>
                </a:rPr>
                <a:t>橡胶</a:t>
              </a:r>
              <a:endParaRPr lang="zh-CN" altLang="en-US" sz="3600" kern="10">
                <a:ln w="12700">
                  <a:solidFill>
                    <a:srgbClr val="333399"/>
                  </a:solidFill>
                  <a:rou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楷体_GB2312"/>
              </a:endParaRPr>
            </a:p>
          </p:txBody>
        </p:sp>
        <p:sp>
          <p:nvSpPr>
            <p:cNvPr id="17435" name="矩形 820295"/>
            <p:cNvSpPr>
              <a:spLocks noChangeArrowheads="1" noChangeShapeType="1" noTextEdit="1"/>
            </p:cNvSpPr>
            <p:nvPr/>
          </p:nvSpPr>
          <p:spPr bwMode="auto">
            <a:xfrm>
              <a:off x="7921625" y="4149725"/>
              <a:ext cx="827088" cy="40322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3600" kern="10">
                  <a:ln w="12700">
                    <a:solidFill>
                      <a:srgbClr val="FF6600"/>
                    </a:solidFill>
                    <a:round/>
                  </a:ln>
                  <a:solidFill>
                    <a:srgbClr val="B2B2B2">
                      <a:alpha val="50195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楷体_GB2312"/>
                </a:rPr>
                <a:t>漆膜</a:t>
              </a:r>
              <a:endParaRPr lang="zh-CN" altLang="en-US" sz="3600" kern="10">
                <a:ln w="12700">
                  <a:solidFill>
                    <a:srgbClr val="FF6600"/>
                  </a:solidFill>
                  <a:rou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楷体_GB2312"/>
              </a:endParaRPr>
            </a:p>
          </p:txBody>
        </p:sp>
        <p:sp>
          <p:nvSpPr>
            <p:cNvPr id="820301" name="文本框 820300"/>
            <p:cNvSpPr txBox="1"/>
            <p:nvPr/>
          </p:nvSpPr>
          <p:spPr>
            <a:xfrm>
              <a:off x="2700338" y="6100763"/>
              <a:ext cx="387350" cy="641350"/>
            </a:xfrm>
            <a:prstGeom prst="rect">
              <a:avLst/>
            </a:prstGeom>
            <a:noFill/>
            <a:ln w="22225" cap="flat" cmpd="sng">
              <a:solidFill>
                <a:srgbClr val="800080"/>
              </a:solidFill>
              <a:prstDash val="lgDashDot"/>
              <a:miter/>
              <a:headEnd type="none" w="med" len="med"/>
              <a:tailEnd type="none" w="med" len="med"/>
            </a:ln>
          </p:spPr>
          <p:txBody>
            <a:bodyPr vert="eaVert" wrap="none" lIns="0" tIns="0" rIns="0" bIns="0">
              <a:spAutoFit/>
            </a:bodyPr>
            <a:lstStyle/>
            <a:p>
              <a:pPr>
                <a:buClr>
                  <a:srgbClr val="040498"/>
                </a:buClr>
                <a:defRPr/>
              </a:pPr>
              <a:r>
                <a:rPr lang="zh-CN" altLang="en-US" noProof="1">
                  <a:solidFill>
                    <a:srgbClr val="FF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华文新魏" pitchFamily="2" charset="-122"/>
                  <a:ea typeface="华文新魏" pitchFamily="2" charset="-122"/>
                  <a:cs typeface="+mn-ea"/>
                </a:rPr>
                <a:t>座椅</a:t>
              </a:r>
              <a:endParaRPr lang="zh-CN" altLang="en-US" noProof="1">
                <a:solidFill>
                  <a:srgbClr val="FF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820302" name="文本框 820301"/>
            <p:cNvSpPr txBox="1"/>
            <p:nvPr/>
          </p:nvSpPr>
          <p:spPr>
            <a:xfrm>
              <a:off x="179388" y="2924175"/>
              <a:ext cx="387350" cy="1260475"/>
            </a:xfrm>
            <a:prstGeom prst="rect">
              <a:avLst/>
            </a:prstGeom>
            <a:noFill/>
            <a:ln w="22225" cap="flat" cmpd="sng">
              <a:solidFill>
                <a:srgbClr val="800080"/>
              </a:solidFill>
              <a:prstDash val="lgDashDot"/>
              <a:miter/>
              <a:headEnd type="none" w="med" len="med"/>
              <a:tailEnd type="none" w="med" len="med"/>
            </a:ln>
          </p:spPr>
          <p:txBody>
            <a:bodyPr vert="eaVert" wrap="none" lIns="0" tIns="0" rIns="0" bIns="0">
              <a:spAutoFit/>
            </a:bodyPr>
            <a:lstStyle/>
            <a:p>
              <a:pPr>
                <a:buClr>
                  <a:srgbClr val="040498"/>
                </a:buClr>
                <a:defRPr/>
              </a:pPr>
              <a:r>
                <a:rPr lang="zh-CN" altLang="en-US" noProof="1">
                  <a:solidFill>
                    <a:srgbClr val="FF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华文新魏" pitchFamily="2" charset="-122"/>
                  <a:ea typeface="华文新魏" pitchFamily="2" charset="-122"/>
                  <a:cs typeface="+mn-ea"/>
                </a:rPr>
                <a:t>门内饰板</a:t>
              </a:r>
              <a:endParaRPr lang="zh-CN" altLang="en-US" noProof="1">
                <a:solidFill>
                  <a:srgbClr val="FF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820303" name="文本框 820302"/>
            <p:cNvSpPr txBox="1"/>
            <p:nvPr/>
          </p:nvSpPr>
          <p:spPr>
            <a:xfrm>
              <a:off x="2843213" y="3068638"/>
              <a:ext cx="387350" cy="641350"/>
            </a:xfrm>
            <a:prstGeom prst="rect">
              <a:avLst/>
            </a:prstGeom>
            <a:noFill/>
            <a:ln w="22225" cap="flat" cmpd="sng">
              <a:solidFill>
                <a:srgbClr val="800080"/>
              </a:solidFill>
              <a:prstDash val="lgDashDot"/>
              <a:miter/>
              <a:headEnd type="none" w="med" len="med"/>
              <a:tailEnd type="none" w="med" len="med"/>
            </a:ln>
          </p:spPr>
          <p:txBody>
            <a:bodyPr vert="eaVert" wrap="none" lIns="0" tIns="0" rIns="0" bIns="0">
              <a:spAutoFit/>
            </a:bodyPr>
            <a:lstStyle/>
            <a:p>
              <a:pPr>
                <a:buClr>
                  <a:srgbClr val="040498"/>
                </a:buClr>
                <a:defRPr/>
              </a:pPr>
              <a:r>
                <a:rPr lang="zh-CN" altLang="en-US" noProof="1">
                  <a:solidFill>
                    <a:srgbClr val="FF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华文新魏" pitchFamily="2" charset="-122"/>
                  <a:ea typeface="华文新魏" pitchFamily="2" charset="-122"/>
                  <a:cs typeface="+mn-ea"/>
                </a:rPr>
                <a:t>立柱</a:t>
              </a:r>
              <a:endParaRPr lang="zh-CN" altLang="en-US" noProof="1">
                <a:solidFill>
                  <a:srgbClr val="FF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820304" name="文本框 820303"/>
            <p:cNvSpPr txBox="1"/>
            <p:nvPr/>
          </p:nvSpPr>
          <p:spPr>
            <a:xfrm>
              <a:off x="1476375" y="5597525"/>
              <a:ext cx="387350" cy="1260475"/>
            </a:xfrm>
            <a:prstGeom prst="rect">
              <a:avLst/>
            </a:prstGeom>
            <a:noFill/>
            <a:ln w="22225" cap="flat" cmpd="sng">
              <a:solidFill>
                <a:srgbClr val="800080"/>
              </a:solidFill>
              <a:prstDash val="lgDashDot"/>
              <a:miter/>
              <a:headEnd type="none" w="med" len="med"/>
              <a:tailEnd type="none" w="med" len="med"/>
            </a:ln>
          </p:spPr>
          <p:txBody>
            <a:bodyPr vert="eaVert" wrap="none" lIns="0" tIns="0" rIns="0" bIns="0">
              <a:spAutoFit/>
            </a:bodyPr>
            <a:lstStyle/>
            <a:p>
              <a:pPr>
                <a:buClr>
                  <a:srgbClr val="040498"/>
                </a:buClr>
                <a:defRPr/>
              </a:pPr>
              <a:r>
                <a:rPr lang="zh-CN" altLang="en-US" noProof="1">
                  <a:solidFill>
                    <a:srgbClr val="FF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华文新魏" pitchFamily="2" charset="-122"/>
                  <a:ea typeface="华文新魏" pitchFamily="2" charset="-122"/>
                  <a:cs typeface="+mn-ea"/>
                </a:rPr>
                <a:t>车顶内饰</a:t>
              </a:r>
              <a:endParaRPr lang="zh-CN" altLang="en-US" noProof="1">
                <a:solidFill>
                  <a:srgbClr val="FF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17440" name="文本框 820304"/>
            <p:cNvSpPr txBox="1">
              <a:spLocks noChangeArrowheads="1"/>
            </p:cNvSpPr>
            <p:nvPr/>
          </p:nvSpPr>
          <p:spPr bwMode="auto">
            <a:xfrm>
              <a:off x="2051050" y="6100763"/>
              <a:ext cx="387350" cy="641350"/>
            </a:xfrm>
            <a:prstGeom prst="rect">
              <a:avLst/>
            </a:prstGeom>
            <a:noFill/>
            <a:ln w="22225">
              <a:solidFill>
                <a:srgbClr val="800080"/>
              </a:solidFill>
              <a:prstDash val="lg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6600"/>
                  </a:solidFill>
                  <a:latin typeface="华文新魏" pitchFamily="2" charset="-122"/>
                  <a:ea typeface="华文新魏" pitchFamily="2" charset="-122"/>
                </a:rPr>
                <a:t>地毯</a:t>
              </a:r>
              <a:endParaRPr lang="zh-CN" altLang="en-US">
                <a:solidFill>
                  <a:srgbClr val="FF6600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820306" name="文本框 820305"/>
            <p:cNvSpPr txBox="1"/>
            <p:nvPr/>
          </p:nvSpPr>
          <p:spPr>
            <a:xfrm>
              <a:off x="3419475" y="3068638"/>
              <a:ext cx="387350" cy="950912"/>
            </a:xfrm>
            <a:prstGeom prst="rect">
              <a:avLst/>
            </a:prstGeom>
            <a:noFill/>
            <a:ln w="22225" cap="flat" cmpd="sng">
              <a:solidFill>
                <a:srgbClr val="800080"/>
              </a:solidFill>
              <a:prstDash val="lgDashDot"/>
              <a:miter/>
              <a:headEnd type="none" w="med" len="med"/>
              <a:tailEnd type="none" w="med" len="med"/>
            </a:ln>
          </p:spPr>
          <p:txBody>
            <a:bodyPr vert="eaVert" wrap="none" lIns="0" tIns="0" rIns="0" bIns="0">
              <a:spAutoFit/>
            </a:bodyPr>
            <a:lstStyle/>
            <a:p>
              <a:pPr>
                <a:buClr>
                  <a:srgbClr val="040498"/>
                </a:buClr>
                <a:defRPr/>
              </a:pPr>
              <a:r>
                <a:rPr lang="zh-CN" altLang="en-US" noProof="1">
                  <a:solidFill>
                    <a:srgbClr val="FF66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华文新魏" pitchFamily="2" charset="-122"/>
                  <a:ea typeface="华文新魏" pitchFamily="2" charset="-122"/>
                  <a:cs typeface="+mn-ea"/>
                </a:rPr>
                <a:t>方向盘</a:t>
              </a:r>
              <a:endParaRPr lang="zh-CN" altLang="en-US" noProof="1">
                <a:solidFill>
                  <a:srgbClr val="FF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17442" name="矩形 820307"/>
            <p:cNvSpPr>
              <a:spLocks noChangeArrowheads="1" noChangeShapeType="1" noTextEdit="1"/>
            </p:cNvSpPr>
            <p:nvPr/>
          </p:nvSpPr>
          <p:spPr bwMode="auto">
            <a:xfrm>
              <a:off x="322263" y="1133475"/>
              <a:ext cx="1441450" cy="1071563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32056"/>
                </a:avLst>
              </a:prstTxWarp>
            </a:bodyPr>
            <a:lstStyle/>
            <a:p>
              <a:pPr algn="ctr"/>
              <a:r>
                <a:rPr lang="zh-CN" altLang="en-US" sz="3600" kern="10">
                  <a:ln w="9525">
                    <a:solidFill>
                      <a:srgbClr val="CC99FF"/>
                    </a:solidFill>
                    <a:round/>
                  </a:ln>
                  <a:gradFill rotWithShape="1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400000" scaled="1"/>
                  </a:gradFill>
                  <a:effectLst>
                    <a:outerShdw dist="53882" dir="2700000" algn="ctr" rotWithShape="0">
                      <a:srgbClr val="9999FF">
                        <a:alpha val="79999"/>
                      </a:srgbClr>
                    </a:outerShdw>
                  </a:effectLst>
                  <a:latin typeface="华文彩云"/>
                  <a:ea typeface="华文彩云"/>
                </a:rPr>
                <a:t>总成</a:t>
              </a:r>
              <a:endParaRPr lang="zh-CN" altLang="en-US" sz="3600" kern="10">
                <a:ln w="9525">
                  <a:solidFill>
                    <a:srgbClr val="CC99FF"/>
                  </a:solidFill>
                  <a:rou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彩云"/>
                <a:ea typeface="华文彩云"/>
              </a:endParaRPr>
            </a:p>
          </p:txBody>
        </p:sp>
        <p:sp>
          <p:nvSpPr>
            <p:cNvPr id="17443" name="矩形 820308"/>
            <p:cNvSpPr>
              <a:spLocks noChangeArrowheads="1" noChangeShapeType="1" noTextEdit="1"/>
            </p:cNvSpPr>
            <p:nvPr/>
          </p:nvSpPr>
          <p:spPr bwMode="auto">
            <a:xfrm>
              <a:off x="4210050" y="1844675"/>
              <a:ext cx="1441450" cy="1071563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32056"/>
                </a:avLst>
              </a:prstTxWarp>
            </a:bodyPr>
            <a:lstStyle/>
            <a:p>
              <a:pPr algn="ctr"/>
              <a:r>
                <a:rPr lang="zh-CN" altLang="en-US" sz="3600" kern="10">
                  <a:ln w="9525">
                    <a:solidFill>
                      <a:srgbClr val="CC99FF"/>
                    </a:solidFill>
                    <a:round/>
                  </a:ln>
                  <a:gradFill rotWithShape="1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400000" scaled="1"/>
                  </a:gradFill>
                  <a:effectLst>
                    <a:outerShdw dist="53882" dir="2700000" algn="ctr" rotWithShape="0">
                      <a:srgbClr val="9999FF">
                        <a:alpha val="79999"/>
                      </a:srgbClr>
                    </a:outerShdw>
                  </a:effectLst>
                  <a:latin typeface="华文彩云"/>
                  <a:ea typeface="华文彩云"/>
                </a:rPr>
                <a:t>零部件</a:t>
              </a:r>
              <a:endParaRPr lang="zh-CN" altLang="en-US" sz="3600" kern="10">
                <a:ln w="9525">
                  <a:solidFill>
                    <a:srgbClr val="CC99FF"/>
                  </a:solidFill>
                  <a:rou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彩云"/>
                <a:ea typeface="华文彩云"/>
              </a:endParaRPr>
            </a:p>
          </p:txBody>
        </p:sp>
        <p:sp>
          <p:nvSpPr>
            <p:cNvPr id="17444" name="矩形 820309"/>
            <p:cNvSpPr>
              <a:spLocks noChangeArrowheads="1" noChangeShapeType="1" noTextEdit="1"/>
            </p:cNvSpPr>
            <p:nvPr/>
          </p:nvSpPr>
          <p:spPr bwMode="auto">
            <a:xfrm>
              <a:off x="5218113" y="5157788"/>
              <a:ext cx="1441450" cy="107156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32056"/>
                </a:avLst>
              </a:prstTxWarp>
            </a:bodyPr>
            <a:lstStyle/>
            <a:p>
              <a:pPr algn="ctr"/>
              <a:r>
                <a:rPr lang="zh-CN" altLang="en-US" sz="3600" kern="10">
                  <a:ln w="9525">
                    <a:solidFill>
                      <a:srgbClr val="CC99FF"/>
                    </a:solidFill>
                    <a:round/>
                  </a:ln>
                  <a:gradFill rotWithShape="1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400000" scaled="1"/>
                  </a:gradFill>
                  <a:effectLst>
                    <a:outerShdw dist="53882" dir="2700000" algn="ctr" rotWithShape="0">
                      <a:srgbClr val="9999FF">
                        <a:alpha val="79999"/>
                      </a:srgbClr>
                    </a:outerShdw>
                  </a:effectLst>
                  <a:latin typeface="华文彩云"/>
                  <a:ea typeface="华文彩云"/>
                </a:rPr>
                <a:t>材料</a:t>
              </a:r>
              <a:endParaRPr lang="zh-CN" altLang="en-US" sz="3600" kern="10">
                <a:ln w="9525">
                  <a:solidFill>
                    <a:srgbClr val="CC99FF"/>
                  </a:solidFill>
                  <a:rou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彩云"/>
                <a:ea typeface="华文彩云"/>
              </a:endParaRPr>
            </a:p>
          </p:txBody>
        </p:sp>
        <p:sp>
          <p:nvSpPr>
            <p:cNvPr id="17445" name="矩形 820310"/>
            <p:cNvSpPr>
              <a:spLocks noChangeArrowheads="1" noChangeShapeType="1" noTextEdit="1"/>
            </p:cNvSpPr>
            <p:nvPr/>
          </p:nvSpPr>
          <p:spPr bwMode="auto">
            <a:xfrm>
              <a:off x="323850" y="4868863"/>
              <a:ext cx="1441450" cy="107156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32056"/>
                </a:avLst>
              </a:prstTxWarp>
            </a:bodyPr>
            <a:lstStyle/>
            <a:p>
              <a:pPr algn="ctr"/>
              <a:r>
                <a:rPr lang="zh-CN" altLang="en-US" sz="3600" kern="10">
                  <a:ln w="9525">
                    <a:solidFill>
                      <a:srgbClr val="CC99FF"/>
                    </a:solidFill>
                    <a:round/>
                  </a:ln>
                  <a:gradFill rotWithShape="1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400000" scaled="1"/>
                  </a:gradFill>
                  <a:effectLst>
                    <a:outerShdw dist="53882" dir="2700000" algn="ctr" rotWithShape="0">
                      <a:srgbClr val="9999FF">
                        <a:alpha val="79999"/>
                      </a:srgbClr>
                    </a:outerShdw>
                  </a:effectLst>
                  <a:latin typeface="华文彩云"/>
                  <a:ea typeface="华文彩云"/>
                </a:rPr>
                <a:t>整车</a:t>
              </a:r>
              <a:endParaRPr lang="zh-CN" altLang="en-US" sz="3600" kern="10">
                <a:ln w="9525">
                  <a:solidFill>
                    <a:srgbClr val="CC99FF"/>
                  </a:solidFill>
                  <a:rou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彩云"/>
                <a:ea typeface="华文彩云"/>
              </a:endParaRPr>
            </a:p>
          </p:txBody>
        </p:sp>
        <p:sp>
          <p:nvSpPr>
            <p:cNvPr id="17446" name="直接连接符 820313"/>
            <p:cNvSpPr>
              <a:spLocks noChangeShapeType="1"/>
            </p:cNvSpPr>
            <p:nvPr/>
          </p:nvSpPr>
          <p:spPr bwMode="auto">
            <a:xfrm>
              <a:off x="539750" y="3573463"/>
              <a:ext cx="1079500" cy="935037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7" name="直接连接符 820314"/>
            <p:cNvSpPr>
              <a:spLocks noChangeShapeType="1"/>
            </p:cNvSpPr>
            <p:nvPr/>
          </p:nvSpPr>
          <p:spPr bwMode="auto">
            <a:xfrm flipV="1">
              <a:off x="2987675" y="3644900"/>
              <a:ext cx="431800" cy="576263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8" name="直接连接符 820315"/>
            <p:cNvSpPr>
              <a:spLocks noChangeShapeType="1"/>
            </p:cNvSpPr>
            <p:nvPr/>
          </p:nvSpPr>
          <p:spPr bwMode="auto">
            <a:xfrm flipV="1">
              <a:off x="2051050" y="3500438"/>
              <a:ext cx="792163" cy="649287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9" name="直接连接符 820316"/>
            <p:cNvSpPr>
              <a:spLocks noChangeShapeType="1"/>
            </p:cNvSpPr>
            <p:nvPr/>
          </p:nvSpPr>
          <p:spPr bwMode="auto">
            <a:xfrm flipH="1" flipV="1">
              <a:off x="2124075" y="5661025"/>
              <a:ext cx="71438" cy="43180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0" name="直接连接符 820317"/>
            <p:cNvSpPr>
              <a:spLocks noChangeShapeType="1"/>
            </p:cNvSpPr>
            <p:nvPr/>
          </p:nvSpPr>
          <p:spPr bwMode="auto">
            <a:xfrm>
              <a:off x="2843213" y="5445125"/>
              <a:ext cx="73025" cy="64770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1" name="文本框 820319"/>
            <p:cNvSpPr txBox="1">
              <a:spLocks noChangeArrowheads="1"/>
            </p:cNvSpPr>
            <p:nvPr/>
          </p:nvSpPr>
          <p:spPr bwMode="auto">
            <a:xfrm>
              <a:off x="3348038" y="5330825"/>
              <a:ext cx="393700" cy="1266825"/>
            </a:xfrm>
            <a:prstGeom prst="rect">
              <a:avLst/>
            </a:prstGeom>
            <a:noFill/>
            <a:ln w="28575">
              <a:solidFill>
                <a:srgbClr val="800080"/>
              </a:solidFill>
              <a:prstDash val="lg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6600"/>
                  </a:solidFill>
                  <a:latin typeface="华文新魏" pitchFamily="2" charset="-122"/>
                  <a:ea typeface="华文新魏" pitchFamily="2" charset="-122"/>
                </a:rPr>
                <a:t>副仪表盘</a:t>
              </a:r>
              <a:endParaRPr lang="zh-CN" altLang="en-US">
                <a:solidFill>
                  <a:srgbClr val="FF6600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17452" name="直接连接符 820320"/>
            <p:cNvSpPr>
              <a:spLocks noChangeShapeType="1"/>
            </p:cNvSpPr>
            <p:nvPr/>
          </p:nvSpPr>
          <p:spPr bwMode="auto">
            <a:xfrm>
              <a:off x="2700338" y="5084763"/>
              <a:ext cx="647700" cy="504825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3" name="文本框 820321"/>
            <p:cNvSpPr txBox="1">
              <a:spLocks noChangeArrowheads="1"/>
            </p:cNvSpPr>
            <p:nvPr/>
          </p:nvSpPr>
          <p:spPr bwMode="auto">
            <a:xfrm>
              <a:off x="611188" y="6145213"/>
              <a:ext cx="947737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lang="en-US" altLang="zh-CN" sz="2000">
                  <a:solidFill>
                    <a:srgbClr val="FF66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… …</a:t>
              </a:r>
              <a:endParaRPr lang="en-US" altLang="zh-CN" sz="2000">
                <a:solidFill>
                  <a:srgbClr val="FF66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411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及来源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分析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、气味及其来源分析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816131"/>
          <p:cNvSpPr>
            <a:spLocks noChangeArrowheads="1"/>
          </p:cNvSpPr>
          <p:nvPr/>
        </p:nvSpPr>
        <p:spPr bwMode="auto">
          <a:xfrm>
            <a:off x="251520" y="1600200"/>
            <a:ext cx="3581400" cy="4740275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spcBef>
                <a:spcPct val="50000"/>
              </a:spcBef>
              <a:buClr>
                <a:srgbClr val="FF3F00"/>
              </a:buClr>
              <a:buFont typeface="Wingdings" panose="05000000000000000000" pitchFamily="2" charset="2"/>
              <a:buChar char=""/>
            </a:pPr>
            <a:r>
              <a:rPr lang="zh-CN" altLang="en-US" b="0" dirty="0">
                <a:latin typeface="华文新魏" pitchFamily="2" charset="-122"/>
                <a:ea typeface="华文新魏" pitchFamily="2" charset="-122"/>
              </a:rPr>
              <a:t>  </a:t>
            </a: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汽车内饰塑料约占整车的</a:t>
            </a:r>
            <a:r>
              <a:rPr lang="en-US" altLang="zh-CN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70%</a:t>
            </a: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，占车内总面积的</a:t>
            </a:r>
            <a:r>
              <a:rPr lang="en-US" altLang="zh-CN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50%</a:t>
            </a: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。随着汽车轻量化、高性能化的发展，改性材料在汽车的使用比例会越来越大。</a:t>
            </a:r>
            <a:endParaRPr lang="en-US" altLang="zh-CN" b="0" dirty="0" smtClean="0">
              <a:latin typeface="华文新魏" pitchFamily="2" charset="-122"/>
              <a:ea typeface="华文新魏" pitchFamily="2" charset="-122"/>
            </a:endParaRPr>
          </a:p>
          <a:p>
            <a:pPr eaLnBrk="0" hangingPunct="0">
              <a:spcBef>
                <a:spcPct val="50000"/>
              </a:spcBef>
              <a:buClr>
                <a:srgbClr val="FF3F00"/>
              </a:buClr>
              <a:buFont typeface="Wingdings" panose="05000000000000000000" pitchFamily="2" charset="2"/>
              <a:buChar char=""/>
            </a:pP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  汽车内饰塑料材料主要为</a:t>
            </a:r>
            <a:r>
              <a:rPr lang="en-US" altLang="zh-CN" b="0" dirty="0" smtClean="0">
                <a:latin typeface="华文新魏" pitchFamily="2" charset="-122"/>
                <a:ea typeface="华文新魏" pitchFamily="2" charset="-122"/>
              </a:rPr>
              <a:t>PP</a:t>
            </a: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、</a:t>
            </a:r>
            <a:r>
              <a:rPr lang="en-US" altLang="zh-CN" b="0" dirty="0" smtClean="0">
                <a:latin typeface="华文新魏" pitchFamily="2" charset="-122"/>
                <a:ea typeface="华文新魏" pitchFamily="2" charset="-122"/>
              </a:rPr>
              <a:t>ABS</a:t>
            </a: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、</a:t>
            </a:r>
            <a:r>
              <a:rPr lang="en-US" altLang="zh-CN" b="0" dirty="0" smtClean="0">
                <a:latin typeface="华文新魏" pitchFamily="2" charset="-122"/>
                <a:ea typeface="华文新魏" pitchFamily="2" charset="-122"/>
              </a:rPr>
              <a:t>PC/ABS</a:t>
            </a: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，其中</a:t>
            </a:r>
            <a:r>
              <a:rPr lang="zh-CN" altLang="en-US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树脂、填料和助剂</a:t>
            </a: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以及加工过程受剪切和受热的</a:t>
            </a:r>
            <a:r>
              <a:rPr lang="zh-CN" altLang="en-US" dirty="0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分解产物</a:t>
            </a: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都是</a:t>
            </a:r>
            <a:r>
              <a:rPr lang="en-US" altLang="zh-CN" b="0" dirty="0" smtClean="0">
                <a:latin typeface="华文新魏" pitchFamily="2" charset="-122"/>
                <a:ea typeface="华文新魏" pitchFamily="2" charset="-122"/>
              </a:rPr>
              <a:t>VOC</a:t>
            </a:r>
            <a:r>
              <a:rPr lang="zh-CN" altLang="en-US" b="0" dirty="0" smtClean="0">
                <a:latin typeface="华文新魏" pitchFamily="2" charset="-122"/>
                <a:ea typeface="华文新魏" pitchFamily="2" charset="-122"/>
              </a:rPr>
              <a:t>的源头之一。</a:t>
            </a:r>
            <a:endParaRPr lang="zh-CN" altLang="en-US" b="0" dirty="0"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48130" name="Picture 2" descr="C:\Users\zhoyongqing\Desktop\QQ图片20171114165325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" t="36865" r="2569" b="29871"/>
          <a:stretch>
            <a:fillRect/>
          </a:stretch>
        </p:blipFill>
        <p:spPr bwMode="auto">
          <a:xfrm>
            <a:off x="3995936" y="2492896"/>
            <a:ext cx="5040000" cy="3112639"/>
          </a:xfrm>
          <a:prstGeom prst="rect">
            <a:avLst/>
          </a:prstGeom>
          <a:noFill/>
          <a:ln w="127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3"/>
          <p:cNvGrpSpPr/>
          <p:nvPr/>
        </p:nvGrpSpPr>
        <p:grpSpPr bwMode="auto">
          <a:xfrm>
            <a:off x="1763713" y="2012950"/>
            <a:ext cx="5040312" cy="3648075"/>
            <a:chOff x="950913" y="2012752"/>
            <a:chExt cx="7308850" cy="364871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950913" y="4076863"/>
              <a:ext cx="7308850" cy="733553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sz="2000" kern="0">
                <a:solidFill>
                  <a:srgbClr val="003366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1510" name="Group 13"/>
            <p:cNvGrpSpPr/>
            <p:nvPr/>
          </p:nvGrpSpPr>
          <p:grpSpPr bwMode="auto">
            <a:xfrm>
              <a:off x="1065213" y="3039170"/>
              <a:ext cx="6977062" cy="677862"/>
              <a:chOff x="727" y="1131"/>
              <a:chExt cx="4761" cy="427"/>
            </a:xfrm>
          </p:grpSpPr>
          <p:sp>
            <p:nvSpPr>
              <p:cNvPr id="24" name="AutoShape 31"/>
              <p:cNvSpPr>
                <a:spLocks noChangeArrowheads="1"/>
              </p:cNvSpPr>
              <p:nvPr/>
            </p:nvSpPr>
            <p:spPr bwMode="gray">
              <a:xfrm>
                <a:off x="729" y="1166"/>
                <a:ext cx="4761" cy="329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gray">
              <a:xfrm>
                <a:off x="882" y="1210"/>
                <a:ext cx="439" cy="12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 kern="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AutoShape 33"/>
              <p:cNvSpPr>
                <a:spLocks noChangeArrowheads="1"/>
              </p:cNvSpPr>
              <p:nvPr/>
            </p:nvSpPr>
            <p:spPr bwMode="gray">
              <a:xfrm>
                <a:off x="765" y="1216"/>
                <a:ext cx="839" cy="275"/>
              </a:xfrm>
              <a:prstGeom prst="roundRect">
                <a:avLst>
                  <a:gd name="adj" fmla="val 11921"/>
                </a:avLst>
              </a:prstGeom>
              <a:solidFill>
                <a:srgbClr val="FFFF00"/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Text Box 35"/>
              <p:cNvSpPr txBox="1">
                <a:spLocks noChangeArrowheads="1"/>
              </p:cNvSpPr>
              <p:nvPr/>
            </p:nvSpPr>
            <p:spPr bwMode="gray">
              <a:xfrm>
                <a:off x="1029" y="1151"/>
                <a:ext cx="303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b="0" kern="0" dirty="0">
                    <a:solidFill>
                      <a:srgbClr val="000000">
                        <a:lumMod val="50000"/>
                        <a:lumOff val="50000"/>
                      </a:srgb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2</a:t>
                </a:r>
                <a:endParaRPr lang="en-US" altLang="zh-CN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Text Box 36"/>
              <p:cNvSpPr txBox="1">
                <a:spLocks noChangeArrowheads="1"/>
              </p:cNvSpPr>
              <p:nvPr/>
            </p:nvSpPr>
            <p:spPr bwMode="gray">
              <a:xfrm>
                <a:off x="1604" y="1131"/>
                <a:ext cx="3886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zh-CN" altLang="en-US" sz="3600" b="0" kern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气味及来源分析</a:t>
                </a:r>
                <a:endParaRPr kumimoji="1" lang="zh-CN" altLang="en-US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1511" name="Group 21"/>
            <p:cNvGrpSpPr/>
            <p:nvPr/>
          </p:nvGrpSpPr>
          <p:grpSpPr bwMode="auto">
            <a:xfrm>
              <a:off x="1065213" y="2012752"/>
              <a:ext cx="6977062" cy="684212"/>
              <a:chOff x="727" y="670"/>
              <a:chExt cx="4761" cy="431"/>
            </a:xfrm>
          </p:grpSpPr>
          <p:sp>
            <p:nvSpPr>
              <p:cNvPr id="19" name="AutoShape 31"/>
              <p:cNvSpPr>
                <a:spLocks noChangeArrowheads="1"/>
              </p:cNvSpPr>
              <p:nvPr/>
            </p:nvSpPr>
            <p:spPr bwMode="gray">
              <a:xfrm>
                <a:off x="729" y="710"/>
                <a:ext cx="4761" cy="33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Freeform 34"/>
              <p:cNvSpPr/>
              <p:nvPr/>
            </p:nvSpPr>
            <p:spPr bwMode="gray">
              <a:xfrm>
                <a:off x="876" y="755"/>
                <a:ext cx="418" cy="12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 kern="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AutoShape 33"/>
              <p:cNvSpPr>
                <a:spLocks noChangeArrowheads="1"/>
              </p:cNvSpPr>
              <p:nvPr/>
            </p:nvSpPr>
            <p:spPr bwMode="gray">
              <a:xfrm>
                <a:off x="765" y="766"/>
                <a:ext cx="839" cy="275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8BC91B"/>
                  </a:gs>
                  <a:gs pos="100000">
                    <a:srgbClr val="618C13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Text Box 35"/>
              <p:cNvSpPr txBox="1">
                <a:spLocks noChangeArrowheads="1"/>
              </p:cNvSpPr>
              <p:nvPr/>
            </p:nvSpPr>
            <p:spPr bwMode="gray">
              <a:xfrm>
                <a:off x="1012" y="694"/>
                <a:ext cx="303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b="0" kern="0" dirty="0">
                    <a:solidFill>
                      <a:srgbClr val="000000">
                        <a:lumMod val="50000"/>
                        <a:lumOff val="50000"/>
                      </a:srgb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1</a:t>
                </a:r>
                <a:endParaRPr lang="en-US" altLang="zh-CN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Text Box 36"/>
              <p:cNvSpPr txBox="1">
                <a:spLocks noChangeArrowheads="1"/>
              </p:cNvSpPr>
              <p:nvPr/>
            </p:nvSpPr>
            <p:spPr bwMode="gray">
              <a:xfrm>
                <a:off x="1604" y="670"/>
                <a:ext cx="3886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>
                <a:spAutoFit/>
              </a:bodyPr>
              <a:lstStyle>
                <a:lvl1pPr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>
                  <a:defRPr/>
                </a:pPr>
                <a:r>
                  <a:rPr lang="zh-CN" altLang="en-US" sz="3600" b="0" kern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企业基本情况</a:t>
                </a:r>
                <a:endParaRPr lang="zh-CN" altLang="en-US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1512" name="Group 37"/>
            <p:cNvGrpSpPr/>
            <p:nvPr/>
          </p:nvGrpSpPr>
          <p:grpSpPr bwMode="auto">
            <a:xfrm>
              <a:off x="1065213" y="4045694"/>
              <a:ext cx="6977062" cy="679450"/>
              <a:chOff x="727" y="1591"/>
              <a:chExt cx="4761" cy="428"/>
            </a:xfrm>
          </p:grpSpPr>
          <p:sp>
            <p:nvSpPr>
              <p:cNvPr id="14" name="Freeform 34"/>
              <p:cNvSpPr/>
              <p:nvPr/>
            </p:nvSpPr>
            <p:spPr bwMode="gray">
              <a:xfrm>
                <a:off x="950" y="1746"/>
                <a:ext cx="439" cy="125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 kern="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AutoShape 31"/>
              <p:cNvSpPr>
                <a:spLocks noChangeArrowheads="1"/>
              </p:cNvSpPr>
              <p:nvPr/>
            </p:nvSpPr>
            <p:spPr bwMode="gray">
              <a:xfrm>
                <a:off x="729" y="1635"/>
                <a:ext cx="4761" cy="329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AutoShape 33"/>
              <p:cNvSpPr>
                <a:spLocks noChangeArrowheads="1"/>
              </p:cNvSpPr>
              <p:nvPr/>
            </p:nvSpPr>
            <p:spPr bwMode="gray">
              <a:xfrm>
                <a:off x="765" y="1671"/>
                <a:ext cx="839" cy="282"/>
              </a:xfrm>
              <a:prstGeom prst="roundRect">
                <a:avLst>
                  <a:gd name="adj" fmla="val 11921"/>
                </a:avLst>
              </a:prstGeom>
              <a:solidFill>
                <a:srgbClr val="0000FF">
                  <a:alpha val="58038"/>
                </a:srgbClr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Text Box 35"/>
              <p:cNvSpPr txBox="1">
                <a:spLocks noChangeArrowheads="1"/>
              </p:cNvSpPr>
              <p:nvPr/>
            </p:nvSpPr>
            <p:spPr bwMode="gray">
              <a:xfrm>
                <a:off x="1023" y="1612"/>
                <a:ext cx="303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kern="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3</a:t>
                </a:r>
                <a:endParaRPr lang="en-US" altLang="zh-CN" sz="3600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Text Box 36"/>
              <p:cNvSpPr txBox="1">
                <a:spLocks noChangeArrowheads="1"/>
              </p:cNvSpPr>
              <p:nvPr/>
            </p:nvSpPr>
            <p:spPr bwMode="gray">
              <a:xfrm>
                <a:off x="1604" y="1591"/>
                <a:ext cx="3886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zh-CN" altLang="en-US" sz="3600" kern="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气味去除方法</a:t>
                </a:r>
                <a:endParaRPr lang="zh-CN" altLang="en-US" sz="3600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9" name="AutoShape 31"/>
            <p:cNvSpPr>
              <a:spLocks noChangeAspect="1" noChangeArrowheads="1"/>
            </p:cNvSpPr>
            <p:nvPr/>
          </p:nvSpPr>
          <p:spPr bwMode="gray">
            <a:xfrm>
              <a:off x="1042993" y="5031119"/>
              <a:ext cx="6977362" cy="522378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0" kern="0">
                <a:solidFill>
                  <a:srgbClr val="808080">
                    <a:lumMod val="10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Freeform 34"/>
            <p:cNvSpPr/>
            <p:nvPr/>
          </p:nvSpPr>
          <p:spPr bwMode="gray">
            <a:xfrm>
              <a:off x="1328978" y="5119910"/>
              <a:ext cx="728663" cy="258763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8BC91B">
                    <a:gamma/>
                    <a:tint val="54510"/>
                    <a:invGamma/>
                  </a:srgbClr>
                </a:gs>
                <a:gs pos="50000">
                  <a:srgbClr val="8BC91B">
                    <a:alpha val="0"/>
                  </a:srgbClr>
                </a:gs>
                <a:gs pos="100000">
                  <a:srgbClr val="8BC91B">
                    <a:gamma/>
                    <a:tint val="54510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0" kern="0">
                <a:solidFill>
                  <a:srgbClr val="808080">
                    <a:lumMod val="10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AutoShape 33"/>
            <p:cNvSpPr>
              <a:spLocks noChangeAspect="1" noChangeArrowheads="1"/>
            </p:cNvSpPr>
            <p:nvPr/>
          </p:nvSpPr>
          <p:spPr bwMode="gray">
            <a:xfrm>
              <a:off x="1116657" y="5105744"/>
              <a:ext cx="1231569" cy="446166"/>
            </a:xfrm>
            <a:prstGeom prst="roundRect">
              <a:avLst>
                <a:gd name="adj" fmla="val 11921"/>
              </a:avLst>
            </a:prstGeom>
            <a:solidFill>
              <a:srgbClr val="00CCFF"/>
            </a:solidFill>
            <a:ln w="3810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0" kern="0">
                <a:solidFill>
                  <a:srgbClr val="808080">
                    <a:lumMod val="10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" name="Text Box 35"/>
            <p:cNvSpPr txBox="1">
              <a:spLocks noChangeArrowheads="1"/>
            </p:cNvSpPr>
            <p:nvPr/>
          </p:nvSpPr>
          <p:spPr bwMode="gray">
            <a:xfrm>
              <a:off x="1542526" y="5015241"/>
              <a:ext cx="439683" cy="646225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altLang="zh-CN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rPr>
                <a:t>4</a:t>
              </a:r>
              <a:endParaRPr lang="en-US" altLang="zh-CN" sz="3600" b="0" kern="0" dirty="0">
                <a:solidFill>
                  <a:srgbClr val="000000">
                    <a:lumMod val="50000"/>
                    <a:lumOff val="50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Text Box 36"/>
            <p:cNvSpPr txBox="1">
              <a:spLocks noChangeArrowheads="1"/>
            </p:cNvSpPr>
            <p:nvPr/>
          </p:nvSpPr>
          <p:spPr bwMode="gray">
            <a:xfrm>
              <a:off x="2348226" y="4970783"/>
              <a:ext cx="5695149" cy="645273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kumimoji="1" lang="zh-CN" altLang="en-US" sz="3600" b="0" kern="0" dirty="0" smtClean="0">
                  <a:solidFill>
                    <a:srgbClr val="000000">
                      <a:lumMod val="50000"/>
                      <a:lumOff val="50000"/>
                    </a:srgb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三力除味剂及应用</a:t>
              </a:r>
              <a:endParaRPr kumimoji="1" lang="zh-CN" altLang="en-US" sz="3600" b="0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612775"/>
            <a:ext cx="8299450" cy="758825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99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 容</a:t>
            </a:r>
            <a:endParaRPr lang="zh-CN" altLang="en-US" sz="4000" smtClean="0">
              <a:solidFill>
                <a:srgbClr val="9900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、气味去除方法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10914" y="916136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遮盖</a:t>
            </a:r>
            <a:r>
              <a:rPr lang="zh-CN" altLang="en-US" sz="3600" b="1" kern="1200" dirty="0" smtClean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掩饰</a:t>
            </a:r>
            <a:endParaRPr lang="en-US" altLang="zh-CN" sz="3600" b="1" kern="1200" dirty="0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700808"/>
            <a:ext cx="8100000" cy="4500000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助剂</a:t>
            </a: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选择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0"/>
              </a:spcBef>
            </a:pP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采用粉末状或溶剂型香料复合物。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工艺实施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直接添加。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工艺</a:t>
            </a: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原理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融合各种气味且产生新气味以降低刺激性，使之变得容易接受。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效果</a:t>
            </a: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评价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仅掩盖，难以持久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；多种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气味复合，不彻底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；</a:t>
            </a:r>
            <a:r>
              <a:rPr lang="en-US" altLang="zh-CN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VOCs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仍存在，掩耳盗铃。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、气味去除方法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10914" y="916136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 smtClean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化学除味</a:t>
            </a:r>
            <a:endParaRPr lang="en-US" altLang="zh-CN" sz="3600" b="1" kern="1200" dirty="0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700808"/>
            <a:ext cx="8100000" cy="4210383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助剂选择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还原剂、螯合剂、分解剂。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工艺实施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直接添加。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工艺</a:t>
            </a: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原理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利用化学反应将</a:t>
            </a:r>
            <a:r>
              <a:rPr lang="en-US" altLang="zh-CN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VOCs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转化为不易挥发或无害的物质。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效果</a:t>
            </a: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评价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使用范围小，成本高；易导致其他副反应发生，影响材料其他性能。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、气味去除方法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10914" y="916136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脱</a:t>
            </a:r>
            <a:r>
              <a:rPr lang="zh-CN" altLang="en-US" sz="3600" b="1" kern="1200" dirty="0" smtClean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挥烘干</a:t>
            </a:r>
            <a:endParaRPr lang="en-US" altLang="zh-CN" sz="3600" b="1" kern="1200" dirty="0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700808"/>
            <a:ext cx="8100000" cy="3804118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助剂选择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不需要助剂。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工艺实施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高温、高真空。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工艺</a:t>
            </a: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原理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利用负压将有机小分子脱除。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效果</a:t>
            </a: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评价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高能耗、高投入，生产成本高；影响材料性能。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、气味去除方法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10914" y="916136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 smtClean="0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气提法</a:t>
            </a:r>
            <a:endParaRPr lang="en-US" altLang="zh-CN" sz="3600" b="1" kern="1200" dirty="0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700808"/>
            <a:ext cx="8100000" cy="4210383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助剂选择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水、氮气、二氧化碳等惰性气体。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工艺实施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将气体或水雾化注入聚合物熔体中。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工艺</a:t>
            </a: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原理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气体带出有机挥发小分子物质予以去除。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效果</a:t>
            </a: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评价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气体剂加入困难，设备投资高，工艺复杂；与树脂基体和</a:t>
            </a:r>
            <a:r>
              <a:rPr lang="en-US" altLang="zh-CN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VOCs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相容性差，气体效果有限。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28"/>
          <p:cNvGrpSpPr/>
          <p:nvPr/>
        </p:nvGrpSpPr>
        <p:grpSpPr bwMode="auto">
          <a:xfrm>
            <a:off x="1871663" y="2012950"/>
            <a:ext cx="5076825" cy="3692525"/>
            <a:chOff x="950093" y="2012752"/>
            <a:chExt cx="7308850" cy="3692151"/>
          </a:xfrm>
        </p:grpSpPr>
        <p:sp>
          <p:nvSpPr>
            <p:cNvPr id="30" name="Rectangle 3"/>
            <p:cNvSpPr>
              <a:spLocks noChangeArrowheads="1"/>
            </p:cNvSpPr>
            <p:nvPr/>
          </p:nvSpPr>
          <p:spPr bwMode="auto">
            <a:xfrm>
              <a:off x="950093" y="4971552"/>
              <a:ext cx="7308850" cy="733351"/>
            </a:xfrm>
            <a:prstGeom prst="rect">
              <a:avLst/>
            </a:prstGeom>
            <a:noFill/>
            <a:ln w="38100" algn="ctr">
              <a:solidFill>
                <a:srgbClr val="FF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sz="2000" kern="0">
                <a:solidFill>
                  <a:srgbClr val="003366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30726" name="Group 13"/>
            <p:cNvGrpSpPr/>
            <p:nvPr/>
          </p:nvGrpSpPr>
          <p:grpSpPr bwMode="auto">
            <a:xfrm>
              <a:off x="1065213" y="3039170"/>
              <a:ext cx="6977062" cy="677862"/>
              <a:chOff x="727" y="1131"/>
              <a:chExt cx="4761" cy="427"/>
            </a:xfrm>
          </p:grpSpPr>
          <p:sp>
            <p:nvSpPr>
              <p:cNvPr id="49" name="AutoShape 31"/>
              <p:cNvSpPr>
                <a:spLocks noChangeArrowheads="1"/>
              </p:cNvSpPr>
              <p:nvPr/>
            </p:nvSpPr>
            <p:spPr bwMode="gray">
              <a:xfrm>
                <a:off x="725" y="1166"/>
                <a:ext cx="4761" cy="329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Freeform 34"/>
              <p:cNvSpPr/>
              <p:nvPr/>
            </p:nvSpPr>
            <p:spPr bwMode="gray">
              <a:xfrm>
                <a:off x="882" y="1210"/>
                <a:ext cx="439" cy="12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 kern="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AutoShape 33"/>
              <p:cNvSpPr>
                <a:spLocks noChangeArrowheads="1"/>
              </p:cNvSpPr>
              <p:nvPr/>
            </p:nvSpPr>
            <p:spPr bwMode="gray">
              <a:xfrm>
                <a:off x="764" y="1216"/>
                <a:ext cx="839" cy="275"/>
              </a:xfrm>
              <a:prstGeom prst="roundRect">
                <a:avLst>
                  <a:gd name="adj" fmla="val 11921"/>
                </a:avLst>
              </a:prstGeom>
              <a:solidFill>
                <a:srgbClr val="FFFF00"/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" name="Text Box 35"/>
              <p:cNvSpPr txBox="1">
                <a:spLocks noChangeArrowheads="1"/>
              </p:cNvSpPr>
              <p:nvPr/>
            </p:nvSpPr>
            <p:spPr bwMode="gray">
              <a:xfrm>
                <a:off x="1026" y="1151"/>
                <a:ext cx="301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b="0" kern="0" dirty="0">
                    <a:solidFill>
                      <a:srgbClr val="000000">
                        <a:lumMod val="50000"/>
                        <a:lumOff val="50000"/>
                      </a:srgb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2</a:t>
                </a:r>
                <a:endParaRPr lang="en-US" altLang="zh-CN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Text Box 36"/>
              <p:cNvSpPr txBox="1">
                <a:spLocks noChangeArrowheads="1"/>
              </p:cNvSpPr>
              <p:nvPr/>
            </p:nvSpPr>
            <p:spPr bwMode="gray">
              <a:xfrm>
                <a:off x="1603" y="1131"/>
                <a:ext cx="3885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zh-CN" altLang="en-US" sz="3600" b="0" kern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气味及来源分析</a:t>
                </a:r>
                <a:endParaRPr kumimoji="1" lang="zh-CN" altLang="en-US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30727" name="Group 21"/>
            <p:cNvGrpSpPr/>
            <p:nvPr/>
          </p:nvGrpSpPr>
          <p:grpSpPr bwMode="auto">
            <a:xfrm>
              <a:off x="1065213" y="2012752"/>
              <a:ext cx="6977062" cy="684212"/>
              <a:chOff x="727" y="670"/>
              <a:chExt cx="4761" cy="431"/>
            </a:xfrm>
          </p:grpSpPr>
          <p:sp>
            <p:nvSpPr>
              <p:cNvPr id="44" name="AutoShape 31"/>
              <p:cNvSpPr>
                <a:spLocks noChangeArrowheads="1"/>
              </p:cNvSpPr>
              <p:nvPr/>
            </p:nvSpPr>
            <p:spPr bwMode="gray">
              <a:xfrm>
                <a:off x="725" y="710"/>
                <a:ext cx="4761" cy="33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Freeform 34"/>
              <p:cNvSpPr/>
              <p:nvPr/>
            </p:nvSpPr>
            <p:spPr bwMode="gray">
              <a:xfrm>
                <a:off x="876" y="755"/>
                <a:ext cx="418" cy="126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 kern="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AutoShape 33"/>
              <p:cNvSpPr>
                <a:spLocks noChangeArrowheads="1"/>
              </p:cNvSpPr>
              <p:nvPr/>
            </p:nvSpPr>
            <p:spPr bwMode="gray">
              <a:xfrm>
                <a:off x="764" y="766"/>
                <a:ext cx="839" cy="275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8BC91B"/>
                  </a:gs>
                  <a:gs pos="100000">
                    <a:srgbClr val="618C13"/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Text Box 35"/>
              <p:cNvSpPr txBox="1">
                <a:spLocks noChangeArrowheads="1"/>
              </p:cNvSpPr>
              <p:nvPr/>
            </p:nvSpPr>
            <p:spPr bwMode="gray">
              <a:xfrm>
                <a:off x="1012" y="694"/>
                <a:ext cx="301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b="0" kern="0" dirty="0">
                    <a:solidFill>
                      <a:srgbClr val="000000">
                        <a:lumMod val="50000"/>
                        <a:lumOff val="50000"/>
                      </a:srgb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1</a:t>
                </a:r>
                <a:endParaRPr lang="en-US" altLang="zh-CN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Text Box 36"/>
              <p:cNvSpPr txBox="1">
                <a:spLocks noChangeArrowheads="1"/>
              </p:cNvSpPr>
              <p:nvPr/>
            </p:nvSpPr>
            <p:spPr bwMode="gray">
              <a:xfrm>
                <a:off x="1603" y="670"/>
                <a:ext cx="3885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>
                <a:spAutoFit/>
              </a:bodyPr>
              <a:lstStyle>
                <a:lvl1pPr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l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0" hangingPunct="0">
                  <a:defRPr/>
                </a:pPr>
                <a:r>
                  <a:rPr lang="zh-CN" altLang="en-US" sz="3600" b="0" kern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企业基本情况</a:t>
                </a:r>
                <a:endParaRPr lang="zh-CN" altLang="en-US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30728" name="Group 37"/>
            <p:cNvGrpSpPr/>
            <p:nvPr/>
          </p:nvGrpSpPr>
          <p:grpSpPr bwMode="auto">
            <a:xfrm>
              <a:off x="1065213" y="4045694"/>
              <a:ext cx="6977062" cy="679450"/>
              <a:chOff x="727" y="1591"/>
              <a:chExt cx="4761" cy="428"/>
            </a:xfrm>
          </p:grpSpPr>
          <p:sp>
            <p:nvSpPr>
              <p:cNvPr id="39" name="Freeform 34"/>
              <p:cNvSpPr/>
              <p:nvPr/>
            </p:nvSpPr>
            <p:spPr bwMode="gray">
              <a:xfrm>
                <a:off x="950" y="1746"/>
                <a:ext cx="439" cy="125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BC91B">
                      <a:gamma/>
                      <a:tint val="54510"/>
                      <a:invGamma/>
                    </a:srgbClr>
                  </a:gs>
                  <a:gs pos="50000">
                    <a:srgbClr val="8BC91B">
                      <a:alpha val="0"/>
                    </a:srgbClr>
                  </a:gs>
                  <a:gs pos="100000">
                    <a:srgbClr val="8BC91B">
                      <a:gamma/>
                      <a:tint val="54510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 kern="0">
                  <a:solidFill>
                    <a:srgbClr val="808080">
                      <a:lumMod val="10000"/>
                    </a:srgb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AutoShape 31"/>
              <p:cNvSpPr>
                <a:spLocks noChangeArrowheads="1"/>
              </p:cNvSpPr>
              <p:nvPr/>
            </p:nvSpPr>
            <p:spPr bwMode="gray">
              <a:xfrm>
                <a:off x="725" y="1635"/>
                <a:ext cx="4761" cy="329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F3F3F3"/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AutoShape 33"/>
              <p:cNvSpPr>
                <a:spLocks noChangeArrowheads="1"/>
              </p:cNvSpPr>
              <p:nvPr/>
            </p:nvSpPr>
            <p:spPr bwMode="gray">
              <a:xfrm>
                <a:off x="764" y="1671"/>
                <a:ext cx="839" cy="282"/>
              </a:xfrm>
              <a:prstGeom prst="roundRect">
                <a:avLst>
                  <a:gd name="adj" fmla="val 11921"/>
                </a:avLst>
              </a:prstGeom>
              <a:solidFill>
                <a:srgbClr val="0000FF">
                  <a:alpha val="58038"/>
                </a:srgbClr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2800" kern="0">
                  <a:solidFill>
                    <a:srgbClr val="0D0D0D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Text Box 35"/>
              <p:cNvSpPr txBox="1">
                <a:spLocks noChangeArrowheads="1"/>
              </p:cNvSpPr>
              <p:nvPr/>
            </p:nvSpPr>
            <p:spPr bwMode="gray">
              <a:xfrm>
                <a:off x="1023" y="1612"/>
                <a:ext cx="301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altLang="zh-CN" sz="3600" b="0" kern="0" dirty="0">
                    <a:solidFill>
                      <a:srgbClr val="000000">
                        <a:lumMod val="50000"/>
                        <a:lumOff val="50000"/>
                      </a:srgbClr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</a:rPr>
                  <a:t>3</a:t>
                </a:r>
                <a:endParaRPr lang="en-US" altLang="zh-CN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Text Box 36"/>
              <p:cNvSpPr txBox="1">
                <a:spLocks noChangeArrowheads="1"/>
              </p:cNvSpPr>
              <p:nvPr/>
            </p:nvSpPr>
            <p:spPr bwMode="gray">
              <a:xfrm>
                <a:off x="1603" y="1591"/>
                <a:ext cx="3885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zh-CN" altLang="en-US" sz="3600" b="0" kern="0" dirty="0" smtClean="0">
                    <a:solidFill>
                      <a:srgbClr val="000000">
                        <a:lumMod val="50000"/>
                        <a:lumOff val="50000"/>
                      </a:srgb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气味去除方法</a:t>
                </a:r>
                <a:endParaRPr kumimoji="1" lang="zh-CN" altLang="en-US" sz="3600" b="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34" name="AutoShape 31"/>
            <p:cNvSpPr>
              <a:spLocks noChangeAspect="1" noChangeArrowheads="1"/>
            </p:cNvSpPr>
            <p:nvPr/>
          </p:nvSpPr>
          <p:spPr bwMode="gray">
            <a:xfrm>
              <a:off x="1043795" y="5030284"/>
              <a:ext cx="6977461" cy="52223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0" kern="0">
                <a:solidFill>
                  <a:srgbClr val="808080">
                    <a:lumMod val="10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5" name="Freeform 34"/>
            <p:cNvSpPr/>
            <p:nvPr/>
          </p:nvSpPr>
          <p:spPr bwMode="gray">
            <a:xfrm>
              <a:off x="1328978" y="5119910"/>
              <a:ext cx="728663" cy="258763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8BC91B">
                    <a:gamma/>
                    <a:tint val="54510"/>
                    <a:invGamma/>
                  </a:srgbClr>
                </a:gs>
                <a:gs pos="50000">
                  <a:srgbClr val="8BC91B">
                    <a:alpha val="0"/>
                  </a:srgbClr>
                </a:gs>
                <a:gs pos="100000">
                  <a:srgbClr val="8BC91B">
                    <a:gamma/>
                    <a:tint val="54510"/>
                    <a:invGamma/>
                  </a:srgbClr>
                </a:gs>
              </a:gsLst>
              <a:lin ang="2700000" scaled="1"/>
            </a:gradFill>
            <a:ln w="0">
              <a:noFill/>
              <a:prstDash val="solid"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0" kern="0">
                <a:solidFill>
                  <a:srgbClr val="808080">
                    <a:lumMod val="10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6" name="AutoShape 33"/>
            <p:cNvSpPr>
              <a:spLocks noChangeAspect="1" noChangeArrowheads="1"/>
            </p:cNvSpPr>
            <p:nvPr/>
          </p:nvSpPr>
          <p:spPr bwMode="gray">
            <a:xfrm>
              <a:off x="1114645" y="5104889"/>
              <a:ext cx="1231854" cy="446043"/>
            </a:xfrm>
            <a:prstGeom prst="roundRect">
              <a:avLst>
                <a:gd name="adj" fmla="val 11921"/>
              </a:avLst>
            </a:prstGeom>
            <a:solidFill>
              <a:srgbClr val="00CCFF"/>
            </a:solidFill>
            <a:ln w="38100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b="0" kern="0">
                <a:solidFill>
                  <a:srgbClr val="808080">
                    <a:lumMod val="10000"/>
                  </a:srgbClr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" name="Text Box 35"/>
            <p:cNvSpPr txBox="1">
              <a:spLocks noChangeArrowheads="1"/>
            </p:cNvSpPr>
            <p:nvPr/>
          </p:nvSpPr>
          <p:spPr bwMode="gray">
            <a:xfrm>
              <a:off x="1542022" y="5014411"/>
              <a:ext cx="441091" cy="647634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altLang="zh-CN" sz="3600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rPr>
                <a:t>4</a:t>
              </a:r>
              <a:endParaRPr lang="en-US" altLang="zh-CN" sz="36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" name="Text Box 36"/>
            <p:cNvSpPr txBox="1">
              <a:spLocks noChangeArrowheads="1"/>
            </p:cNvSpPr>
            <p:nvPr/>
          </p:nvSpPr>
          <p:spPr bwMode="gray">
            <a:xfrm>
              <a:off x="2348785" y="4969965"/>
              <a:ext cx="5693040" cy="64509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zh-CN" altLang="en-US" sz="3600" kern="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三力除味剂及应用</a:t>
              </a:r>
              <a:endParaRPr lang="zh-CN" altLang="en-US" sz="36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447675" y="612775"/>
            <a:ext cx="8299450" cy="758825"/>
          </a:xfrm>
        </p:spPr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99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 容</a:t>
            </a:r>
            <a:endParaRPr lang="zh-CN" altLang="en-US" sz="4000" smtClean="0">
              <a:solidFill>
                <a:srgbClr val="9900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三力除味剂及应用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10914" y="916136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  <a:cs typeface="+mn-ea"/>
              </a:rPr>
              <a:t>★</a:t>
            </a: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三力除味剂★</a:t>
            </a:r>
            <a:endParaRPr lang="en-US" altLang="zh-CN" sz="3600" b="1" kern="1200" dirty="0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700808"/>
            <a:ext cx="8100000" cy="4940935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产品特点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采用强吸附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结构的无机硅酸盐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材料、改质剂、净味功能助剂复配一些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  <a:sym typeface="+mn-ea"/>
              </a:rPr>
              <a:t>特殊碱土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，通过特殊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工艺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技术制备加工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而成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的新型高技术产品。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工艺实施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在橡塑材料</a:t>
            </a:r>
            <a:r>
              <a:rPr lang="zh-CN" altLang="en-US" b="1" dirty="0">
                <a:solidFill>
                  <a:srgbClr val="FF3300"/>
                </a:solidFill>
                <a:latin typeface="华文新魏" pitchFamily="2" charset="-122"/>
                <a:ea typeface="华文新魏" pitchFamily="2" charset="-122"/>
              </a:rPr>
              <a:t>加工过程中添加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，可从</a:t>
            </a:r>
            <a:r>
              <a:rPr lang="zh-CN" altLang="en-US" b="1" dirty="0">
                <a:solidFill>
                  <a:srgbClr val="FF3300"/>
                </a:solidFill>
                <a:latin typeface="华文新魏" pitchFamily="2" charset="-122"/>
                <a:ea typeface="华文新魏" pitchFamily="2" charset="-122"/>
              </a:rPr>
              <a:t>源头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有效降低材料的刺激性气味和挥发性有机化学物含量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。</a:t>
            </a:r>
            <a:endParaRPr lang="en-US" altLang="zh-CN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效果</a:t>
            </a:r>
            <a:r>
              <a:rPr lang="zh-CN" altLang="en-US" b="1" kern="1200" dirty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评价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与</a:t>
            </a:r>
            <a:r>
              <a:rPr lang="zh-CN" altLang="en-US" b="1" dirty="0" smtClean="0">
                <a:solidFill>
                  <a:srgbClr val="FF3300"/>
                </a:solidFill>
                <a:latin typeface="华文新魏" pitchFamily="2" charset="-122"/>
                <a:ea typeface="华文新魏" pitchFamily="2" charset="-122"/>
              </a:rPr>
              <a:t>塑料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、</a:t>
            </a:r>
            <a:r>
              <a:rPr lang="zh-CN" altLang="en-US" b="1" dirty="0">
                <a:solidFill>
                  <a:srgbClr val="FF3300"/>
                </a:solidFill>
                <a:latin typeface="华文新魏" pitchFamily="2" charset="-122"/>
                <a:ea typeface="华文新魏" pitchFamily="2" charset="-122"/>
              </a:rPr>
              <a:t>橡胶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、</a:t>
            </a:r>
            <a:r>
              <a:rPr lang="zh-CN" altLang="en-US" b="1" dirty="0">
                <a:solidFill>
                  <a:srgbClr val="FF3300"/>
                </a:solidFill>
                <a:latin typeface="华文新魏" pitchFamily="2" charset="-122"/>
                <a:ea typeface="华文新魏" pitchFamily="2" charset="-122"/>
              </a:rPr>
              <a:t>弹性体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等材料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具有极佳的相容性；时效长、添加量小、对产品其他性能无明显影响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。</a:t>
            </a:r>
            <a:endParaRPr lang="en-US" altLang="zh-CN" dirty="0" smtClean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algn="just">
              <a:lnSpc>
                <a:spcPct val="110000"/>
              </a:lnSpc>
              <a:spcBef>
                <a:spcPts val="600"/>
              </a:spcBef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符合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欧盟</a:t>
            </a:r>
            <a:r>
              <a:rPr lang="en-US" altLang="zh-CN" b="1" dirty="0">
                <a:solidFill>
                  <a:srgbClr val="FF3300"/>
                </a:solidFill>
                <a:latin typeface="华文新魏" pitchFamily="2" charset="-122"/>
                <a:ea typeface="华文新魏" pitchFamily="2" charset="-122"/>
              </a:rPr>
              <a:t>ROHS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指令的相关要求，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是理想的除味剂产品。</a:t>
            </a:r>
            <a:endParaRPr lang="zh-CN" altLang="en-US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、气味去除方法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20777" y="908720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  <a:cs typeface="+mn-ea"/>
              </a:rPr>
              <a:t>★</a:t>
            </a: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三力除味剂★</a:t>
            </a:r>
            <a:endParaRPr lang="en-US" altLang="zh-CN" sz="3600" b="1" kern="1200" dirty="0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700808"/>
            <a:ext cx="8100000" cy="547842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微观结构</a:t>
            </a:r>
            <a:r>
              <a:rPr lang="en-US" altLang="zh-CN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—</a:t>
            </a:r>
            <a:r>
              <a:rPr lang="zh-CN" altLang="en-US" sz="2800" b="1" kern="1200" dirty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独特的孔结构</a:t>
            </a:r>
            <a:endParaRPr lang="en-US" altLang="zh-CN" sz="2800" b="1" kern="1200" dirty="0">
              <a:solidFill>
                <a:srgbClr val="0000FF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16" name="Picture 8" descr="3-5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0" t="4168" r="18759" b="16021"/>
          <a:stretch>
            <a:fillRect/>
          </a:stretch>
        </p:blipFill>
        <p:spPr bwMode="auto">
          <a:xfrm>
            <a:off x="539552" y="2420888"/>
            <a:ext cx="3600000" cy="2938680"/>
          </a:xfrm>
          <a:prstGeom prst="rect">
            <a:avLst/>
          </a:prstGeom>
          <a:noFill/>
          <a:ln w="127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004048" y="2492896"/>
            <a:ext cx="3600000" cy="2937600"/>
            <a:chOff x="5004048" y="2507624"/>
            <a:chExt cx="3600000" cy="2937600"/>
          </a:xfrm>
        </p:grpSpPr>
        <p:grpSp>
          <p:nvGrpSpPr>
            <p:cNvPr id="2" name="组合 1"/>
            <p:cNvGrpSpPr/>
            <p:nvPr/>
          </p:nvGrpSpPr>
          <p:grpSpPr>
            <a:xfrm>
              <a:off x="5004048" y="2507624"/>
              <a:ext cx="3600000" cy="2937600"/>
              <a:chOff x="5007794" y="2507624"/>
              <a:chExt cx="3600000" cy="2937600"/>
            </a:xfrm>
          </p:grpSpPr>
          <p:pic>
            <p:nvPicPr>
              <p:cNvPr id="10" name="图片 9" descr="XIKW9O$HLZD@CI`DA{X[J(3"/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007794" y="2507624"/>
                <a:ext cx="3600000" cy="2937600"/>
              </a:xfrm>
              <a:prstGeom prst="rect">
                <a:avLst/>
              </a:prstGeom>
              <a:noFill/>
              <a:ln w="12700">
                <a:solidFill>
                  <a:srgbClr val="FF3399"/>
                </a:solidFill>
                <a:miter lim="800000"/>
                <a:headEnd/>
                <a:tailEnd/>
              </a:ln>
            </p:spPr>
          </p:pic>
          <p:sp>
            <p:nvSpPr>
              <p:cNvPr id="18" name="右箭头 17"/>
              <p:cNvSpPr/>
              <p:nvPr/>
            </p:nvSpPr>
            <p:spPr>
              <a:xfrm rot="7581828">
                <a:off x="6348027" y="3075084"/>
                <a:ext cx="636907" cy="192119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右箭头 18"/>
              <p:cNvSpPr/>
              <p:nvPr/>
            </p:nvSpPr>
            <p:spPr>
              <a:xfrm rot="7354796">
                <a:off x="5729989" y="3483744"/>
                <a:ext cx="466749" cy="9864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9"/>
            <p:cNvSpPr txBox="1"/>
            <p:nvPr/>
          </p:nvSpPr>
          <p:spPr>
            <a:xfrm>
              <a:off x="6012160" y="2507624"/>
              <a:ext cx="18006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F33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V0Cs</a:t>
              </a:r>
              <a:endParaRPr lang="zh-CN" altLang="en-US" sz="2000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、气味去除方法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20777" y="908720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  <a:cs typeface="+mn-ea"/>
              </a:rPr>
              <a:t>★</a:t>
            </a: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三力除味剂★</a:t>
            </a:r>
            <a:endParaRPr lang="en-US" altLang="zh-CN" sz="3600" b="1" kern="1200" dirty="0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700808"/>
            <a:ext cx="8100000" cy="566309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吸附机理</a:t>
            </a:r>
            <a:r>
              <a:rPr lang="en-US" altLang="zh-CN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—</a:t>
            </a:r>
            <a:r>
              <a:rPr lang="zh-CN" altLang="en-US" sz="2800" b="1" kern="1200" dirty="0" smtClean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多分子层吸附</a:t>
            </a:r>
            <a:endParaRPr lang="en-US" altLang="zh-CN" sz="2800" b="1" kern="1200" dirty="0">
              <a:solidFill>
                <a:srgbClr val="0000FF"/>
              </a:solidFill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13" name="Picture 8" descr="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0831"/>
            <a:ext cx="8100000" cy="3746481"/>
          </a:xfrm>
          <a:prstGeom prst="rect">
            <a:avLst/>
          </a:prstGeom>
          <a:noFill/>
          <a:ln w="127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、气味去除的解决方法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20777" y="772120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  <a:cs typeface="+mn-ea"/>
              </a:rPr>
              <a:t>★</a:t>
            </a: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三力除味剂★</a:t>
            </a:r>
            <a:endParaRPr lang="en-US" altLang="zh-CN" sz="3600" b="1" kern="1200" dirty="0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700808"/>
            <a:ext cx="8100000" cy="981807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使用建议</a:t>
            </a:r>
            <a:endParaRPr lang="en-US" altLang="zh-CN" b="1" kern="1200" dirty="0" smtClean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  <a:p>
            <a:pPr indent="34925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</a:pP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一般添加用量为</a:t>
            </a:r>
            <a:r>
              <a:rPr lang="en-US" altLang="zh-CN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0.3-0.8wt%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（具体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以实际</a:t>
            </a:r>
            <a:r>
              <a:rPr lang="zh-CN" altLang="en-US" dirty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效果为主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）。</a:t>
            </a:r>
            <a:endParaRPr lang="en-US" altLang="zh-CN" b="1" kern="1200" dirty="0">
              <a:solidFill>
                <a:srgbClr val="FF5050"/>
              </a:solidFill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14917" y="2834399"/>
            <a:ext cx="7573507" cy="3906969"/>
            <a:chOff x="814917" y="2834399"/>
            <a:chExt cx="7573507" cy="3906969"/>
          </a:xfrm>
        </p:grpSpPr>
        <p:pic>
          <p:nvPicPr>
            <p:cNvPr id="49154" name="Picture 2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96" r="7428" b="9339"/>
            <a:stretch>
              <a:fillRect/>
            </a:stretch>
          </p:blipFill>
          <p:spPr bwMode="auto">
            <a:xfrm>
              <a:off x="814917" y="3141368"/>
              <a:ext cx="7573507" cy="36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右箭头 11"/>
            <p:cNvSpPr/>
            <p:nvPr/>
          </p:nvSpPr>
          <p:spPr>
            <a:xfrm rot="5400000">
              <a:off x="2627816" y="3398946"/>
              <a:ext cx="432000" cy="1440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411760" y="2894906"/>
              <a:ext cx="881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除味剂</a:t>
              </a:r>
              <a:endParaRPr lang="zh-CN" altLang="en-US" sz="1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3" name="圆角矩形标注 32"/>
            <p:cNvSpPr/>
            <p:nvPr/>
          </p:nvSpPr>
          <p:spPr bwMode="auto">
            <a:xfrm>
              <a:off x="3491880" y="2834399"/>
              <a:ext cx="3744416" cy="980694"/>
            </a:xfrm>
            <a:prstGeom prst="wedgeRoundRectCallout">
              <a:avLst>
                <a:gd name="adj1" fmla="val -57734"/>
                <a:gd name="adj2" fmla="val 67256"/>
                <a:gd name="adj3" fmla="val 16667"/>
              </a:avLst>
            </a:prstGeom>
            <a:gradFill rotWithShape="1">
              <a:gsLst>
                <a:gs pos="0">
                  <a:srgbClr val="BBE0E3">
                    <a:tint val="50000"/>
                    <a:satMod val="300000"/>
                  </a:srgbClr>
                </a:gs>
                <a:gs pos="35000">
                  <a:srgbClr val="BBE0E3">
                    <a:tint val="37000"/>
                    <a:satMod val="300000"/>
                  </a:srgbClr>
                </a:gs>
                <a:gs pos="100000">
                  <a:srgbClr val="BBE0E3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kern="0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原料、助剂与除味剂同步加入，不增加脱挥设备</a:t>
              </a:r>
              <a:r>
                <a:rPr lang="zh-CN" altLang="en-US" kern="0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en-US" altLang="zh-CN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、气味去除的解决方法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20777" y="772120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  <a:cs typeface="+mn-ea"/>
              </a:rPr>
              <a:t>★</a:t>
            </a: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三力除味剂★</a:t>
            </a:r>
            <a:endParaRPr lang="en-US" altLang="zh-CN" sz="3600" b="1" kern="1200" dirty="0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628800"/>
            <a:ext cx="8100000" cy="547842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应用案例</a:t>
            </a:r>
            <a:r>
              <a:rPr lang="en-US" altLang="zh-CN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—</a:t>
            </a:r>
            <a:r>
              <a:rPr lang="en-US" altLang="zh-CN" sz="2800" b="1" kern="1200" dirty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ABS</a:t>
            </a:r>
            <a:r>
              <a:rPr lang="zh-CN" altLang="en-US" sz="2800" b="1" kern="1200" dirty="0" smtClean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体系</a:t>
            </a:r>
            <a:endParaRPr lang="en-US" altLang="zh-CN" sz="2800" b="1" kern="1200" dirty="0">
              <a:solidFill>
                <a:srgbClr val="0000FF"/>
              </a:solidFill>
              <a:latin typeface="华文新魏" pitchFamily="2" charset="-122"/>
              <a:ea typeface="华文新魏" pitchFamily="2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79512" y="2276872"/>
          <a:ext cx="8712965" cy="1944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7786"/>
                <a:gridCol w="833328"/>
                <a:gridCol w="764313"/>
                <a:gridCol w="764313"/>
                <a:gridCol w="764313"/>
                <a:gridCol w="764313"/>
                <a:gridCol w="764313"/>
                <a:gridCol w="764313"/>
                <a:gridCol w="766039"/>
                <a:gridCol w="766039"/>
                <a:gridCol w="653895"/>
              </a:tblGrid>
              <a:tr h="44624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VOC</a:t>
                      </a:r>
                      <a:r>
                        <a:rPr lang="zh-CN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检测</a:t>
                      </a: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项目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甲苯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二甲苯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乙苯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苯乙烯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甲醛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乙醛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丙烯醛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TVOC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</a:tr>
              <a:tr h="56591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检测结果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mg/m</a:t>
                      </a:r>
                      <a:r>
                        <a:rPr lang="en-US" sz="1600" kern="100" baseline="300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ABS-</a:t>
                      </a:r>
                      <a:r>
                        <a:rPr lang="zh-CN" altLang="en-US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未添加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63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270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736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19552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30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37544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</a:tr>
              <a:tr h="565919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ABS-2%</a:t>
                      </a: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除味剂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11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46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246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6200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N.D.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9445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</a:tr>
              <a:tr h="366132">
                <a:tc gridSpan="1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依据</a:t>
                      </a: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Ford 01.12-L-10661 (8/17/2015) VOC</a:t>
                      </a: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测试标准；测试条件：</a:t>
                      </a: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65℃</a:t>
                      </a: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、</a:t>
                      </a: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2h</a:t>
                      </a: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、</a:t>
                      </a:r>
                      <a:r>
                        <a:rPr lang="en-US" sz="1600" kern="10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10L</a:t>
                      </a:r>
                      <a:r>
                        <a:rPr lang="zh-CN" altLang="en-US" sz="1600" kern="10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。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9512" y="4293096"/>
          <a:ext cx="8712969" cy="1728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4611"/>
                <a:gridCol w="1045556"/>
                <a:gridCol w="1245954"/>
                <a:gridCol w="1244212"/>
                <a:gridCol w="1244212"/>
                <a:gridCol w="1244212"/>
                <a:gridCol w="1244212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性能检测项目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熔融指数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g/min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拉伸强度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MPa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断裂伸长率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%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弯曲强度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MPa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弯曲模量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GPa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冲击强度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kJ/m</a:t>
                      </a:r>
                      <a:r>
                        <a:rPr lang="en-US" sz="1600" kern="100" baseline="300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ABS-</a:t>
                      </a: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空白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4.6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42.3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18.2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70.7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2391.3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20.6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ABS-2%</a:t>
                      </a: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除味剂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4.2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42.6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17.8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72.2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2412.1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21.3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</a:tr>
            </a:tbl>
          </a:graphicData>
        </a:graphic>
      </p:graphicFrame>
      <p:sp>
        <p:nvSpPr>
          <p:cNvPr id="17" name="AutoShape 43"/>
          <p:cNvSpPr>
            <a:spLocks noChangeArrowheads="1"/>
          </p:cNvSpPr>
          <p:nvPr/>
        </p:nvSpPr>
        <p:spPr bwMode="auto">
          <a:xfrm>
            <a:off x="1331640" y="6093296"/>
            <a:ext cx="5616624" cy="720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除味</a:t>
            </a:r>
            <a:r>
              <a:rPr kumimoji="1" lang="zh-CN" altLang="en-US" sz="20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剂可显著</a:t>
            </a:r>
            <a:r>
              <a:rPr kumimoji="1" lang="zh-CN" altLang="en-US" sz="2000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降低</a:t>
            </a:r>
            <a:r>
              <a:rPr kumimoji="1" lang="en-US" altLang="zh-CN" sz="2000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ABS</a:t>
            </a:r>
            <a:r>
              <a:rPr kumimoji="1" lang="zh-CN" altLang="en-US" sz="2000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材料</a:t>
            </a:r>
            <a:r>
              <a:rPr kumimoji="1" lang="zh-CN" altLang="en-US" sz="2000" dirty="0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中的</a:t>
            </a:r>
            <a:r>
              <a:rPr kumimoji="1" lang="zh-CN" altLang="en-US" sz="2000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苯系物、醛系物及</a:t>
            </a:r>
            <a:r>
              <a:rPr kumimoji="1" lang="en-US" altLang="zh-CN" sz="2000" dirty="0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TVOC</a:t>
            </a:r>
            <a:r>
              <a:rPr kumimoji="1" lang="zh-CN" altLang="en-US" sz="20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，而</a:t>
            </a:r>
            <a:r>
              <a:rPr lang="zh-CN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对流动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性能和力学性能影响均很小</a:t>
            </a:r>
            <a:r>
              <a:rPr kumimoji="1" lang="zh-CN" altLang="en-US" sz="2000" dirty="0" smtClean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kumimoji="1" lang="zh-CN" altLang="en-US" sz="2000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white">
          <a:xfrm>
            <a:off x="152400" y="274638"/>
            <a:ext cx="7391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 smtClean="0">
                <a:solidFill>
                  <a:srgbClr val="CC0099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、气味去除的解决方法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20777" y="772120"/>
            <a:ext cx="8337550" cy="553720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indent="0" algn="ctr" eaLnBrk="0" hangingPunct="0">
              <a:spcBef>
                <a:spcPct val="0"/>
              </a:spcBef>
              <a:buClr>
                <a:srgbClr val="040498"/>
              </a:buClr>
              <a:buNone/>
              <a:defRPr/>
            </a:pP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仿宋" panose="02010609060101010101" charset="-122"/>
                <a:ea typeface="仿宋" panose="02010609060101010101" charset="-122"/>
                <a:cs typeface="+mn-ea"/>
              </a:rPr>
              <a:t>★</a:t>
            </a:r>
            <a:r>
              <a:rPr lang="zh-CN" altLang="en-US" sz="3600" b="1" kern="1200" dirty="0" smtClean="0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新魏" pitchFamily="2" charset="-122"/>
                <a:ea typeface="华文新魏" pitchFamily="2" charset="-122"/>
                <a:cs typeface="+mn-ea"/>
              </a:rPr>
              <a:t>三力除味剂★</a:t>
            </a:r>
            <a:endParaRPr lang="en-US" altLang="zh-CN" sz="3600" b="1" kern="1200" dirty="0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新魏" pitchFamily="2" charset="-122"/>
              <a:ea typeface="华文新魏" pitchFamily="2" charset="-122"/>
              <a:cs typeface="+mn-ea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1628800"/>
            <a:ext cx="8100000" cy="566309"/>
          </a:xfrm>
          <a:prstGeom prst="rect">
            <a:avLst/>
          </a:prstGeom>
          <a:gradFill rotWithShape="1">
            <a:gsLst>
              <a:gs pos="0">
                <a:srgbClr val="BBE0E3">
                  <a:tint val="50000"/>
                  <a:satMod val="300000"/>
                </a:srgbClr>
              </a:gs>
              <a:gs pos="35000">
                <a:srgbClr val="BBE0E3">
                  <a:tint val="37000"/>
                  <a:satMod val="300000"/>
                </a:srgbClr>
              </a:gs>
              <a:gs pos="100000">
                <a:srgbClr val="BBE0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defRPr b="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2000" b="1">
                <a:solidFill>
                  <a:schemeClr val="folHlink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marL="342900" indent="-3429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rgbClr val="00B0F0"/>
              </a:buClr>
              <a:buFont typeface="Wingdings" panose="05000000000000000000" pitchFamily="2" charset="2"/>
              <a:buChar char=""/>
            </a:pPr>
            <a:r>
              <a:rPr lang="zh-CN" altLang="en-US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应用案例</a:t>
            </a:r>
            <a:r>
              <a:rPr lang="en-US" altLang="zh-CN" b="1" kern="1200" dirty="0" smtClean="0">
                <a:solidFill>
                  <a:srgbClr val="FF5050"/>
                </a:solidFill>
                <a:latin typeface="华文新魏" pitchFamily="2" charset="-122"/>
                <a:ea typeface="华文新魏" pitchFamily="2" charset="-122"/>
              </a:rPr>
              <a:t>—</a:t>
            </a:r>
            <a:r>
              <a:rPr lang="en-US" altLang="zh-CN" sz="2800" b="1" kern="1200" dirty="0" smtClean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PP/T30</a:t>
            </a:r>
            <a:r>
              <a:rPr lang="zh-CN" altLang="en-US" sz="2800" b="1" kern="1200" dirty="0" smtClean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体系</a:t>
            </a:r>
            <a:endParaRPr lang="en-US" altLang="zh-CN" sz="2800" b="1" kern="1200" dirty="0">
              <a:solidFill>
                <a:srgbClr val="0000FF"/>
              </a:solidFill>
              <a:latin typeface="华文新魏" pitchFamily="2" charset="-122"/>
              <a:ea typeface="华文新魏" pitchFamily="2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79512" y="2276872"/>
          <a:ext cx="8712965" cy="1944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7786"/>
                <a:gridCol w="833328"/>
                <a:gridCol w="764313"/>
                <a:gridCol w="764313"/>
                <a:gridCol w="764313"/>
                <a:gridCol w="764313"/>
                <a:gridCol w="764313"/>
                <a:gridCol w="764313"/>
                <a:gridCol w="766039"/>
                <a:gridCol w="766039"/>
                <a:gridCol w="653895"/>
              </a:tblGrid>
              <a:tr h="44624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VOC</a:t>
                      </a:r>
                      <a:r>
                        <a:rPr lang="zh-CN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检测</a:t>
                      </a: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项目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甲苯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二甲苯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乙苯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苯乙烯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甲醛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乙醛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丙烯醛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TVOC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</a:tr>
              <a:tr h="56591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检测结果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mg/m</a:t>
                      </a:r>
                      <a:r>
                        <a:rPr lang="en-US" sz="1600" kern="100" baseline="300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PP-</a:t>
                      </a:r>
                      <a:r>
                        <a:rPr lang="zh-CN" altLang="en-US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未添加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41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294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162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14453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565919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PP-2%</a:t>
                      </a: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除味剂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12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73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47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N.D.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rgbClr val="FF33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4242</a:t>
                      </a:r>
                      <a:endParaRPr lang="zh-CN" sz="1600" b="1" kern="100" dirty="0">
                        <a:solidFill>
                          <a:srgbClr val="FF33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366132">
                <a:tc gridSpan="1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依据</a:t>
                      </a: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Ford 01.12-L-10661 (8/17/2015) VOC</a:t>
                      </a: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测试标准；测试条件：</a:t>
                      </a: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65℃</a:t>
                      </a: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、</a:t>
                      </a: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2h</a:t>
                      </a: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、</a:t>
                      </a:r>
                      <a:r>
                        <a:rPr lang="en-US" sz="1600" kern="10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10L</a:t>
                      </a:r>
                      <a:r>
                        <a:rPr lang="zh-CN" altLang="en-US" sz="1600" kern="10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。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35" marR="67235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9512" y="4293096"/>
          <a:ext cx="8712969" cy="1728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4611"/>
                <a:gridCol w="1045556"/>
                <a:gridCol w="1245954"/>
                <a:gridCol w="1244212"/>
                <a:gridCol w="1244212"/>
                <a:gridCol w="1244212"/>
                <a:gridCol w="1244212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性能检测项目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熔融指数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g/min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拉伸强度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MPa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断裂伸长率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%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弯曲强度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MPa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弯曲模量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GPa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冲击强度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kJ/m</a:t>
                      </a:r>
                      <a:r>
                        <a:rPr lang="en-US" sz="1600" kern="100" baseline="300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ABS-</a:t>
                      </a: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空白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14.3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27.7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4.8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24.5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2504.9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3.0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ABS-2%</a:t>
                      </a:r>
                      <a:r>
                        <a:rPr lang="zh-CN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除味剂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7209" marR="672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14.9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27.1</a:t>
                      </a:r>
                      <a:endParaRPr lang="zh-CN" sz="1600" kern="10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4.6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24.8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2589.3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2.9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7" name="AutoShape 43"/>
          <p:cNvSpPr>
            <a:spLocks noChangeArrowheads="1"/>
          </p:cNvSpPr>
          <p:nvPr/>
        </p:nvSpPr>
        <p:spPr bwMode="auto">
          <a:xfrm>
            <a:off x="995082" y="6093296"/>
            <a:ext cx="5953182" cy="720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>
            <a:noFill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zh-CN" altLang="en-US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除味</a:t>
            </a:r>
            <a:r>
              <a:rPr kumimoji="1" lang="zh-CN" altLang="en-US" sz="20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剂可明显</a:t>
            </a:r>
            <a:r>
              <a:rPr kumimoji="1" lang="zh-CN" altLang="en-US" sz="2000" dirty="0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降低</a:t>
            </a:r>
            <a:r>
              <a:rPr kumimoji="1" lang="en-US" altLang="zh-CN" sz="2000" dirty="0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PP/T30</a:t>
            </a:r>
            <a:r>
              <a:rPr kumimoji="1" lang="zh-CN" altLang="en-US" sz="2000" dirty="0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体系中的</a:t>
            </a:r>
            <a:r>
              <a:rPr kumimoji="1" lang="zh-CN" altLang="en-US" sz="2000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苯系物、醛系物及</a:t>
            </a:r>
            <a:r>
              <a:rPr kumimoji="1" lang="en-US" altLang="zh-CN" sz="2000" dirty="0" smtClean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TVOC</a:t>
            </a:r>
            <a:r>
              <a:rPr kumimoji="1" lang="zh-CN" altLang="en-US" sz="20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，而</a:t>
            </a:r>
            <a:r>
              <a:rPr lang="zh-CN" altLang="zh-CN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对流动</a:t>
            </a:r>
            <a:r>
              <a:rPr lang="zh-CN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性能和力学性能影响均很小</a:t>
            </a:r>
            <a:r>
              <a:rPr kumimoji="1" lang="zh-CN" altLang="en-US" sz="2000" dirty="0" smtClean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kumimoji="1" lang="zh-CN" altLang="en-US" sz="2000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2"/>
          <p:cNvSpPr>
            <a:spLocks noChangeArrowheads="1"/>
          </p:cNvSpPr>
          <p:nvPr/>
        </p:nvSpPr>
        <p:spPr bwMode="auto">
          <a:xfrm>
            <a:off x="18302" y="2492896"/>
            <a:ext cx="916221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7200" dirty="0" smtClean="0">
                <a:solidFill>
                  <a:srgbClr val="FF3300"/>
                </a:solidFill>
                <a:ea typeface="华文行楷" pitchFamily="2" charset="-122"/>
              </a:rPr>
              <a:t>感谢您的关注！</a:t>
            </a:r>
            <a:endParaRPr kumimoji="1" lang="zh-CN" altLang="en-US" sz="7200" dirty="0">
              <a:solidFill>
                <a:srgbClr val="FF3300"/>
              </a:solidFill>
              <a:ea typeface="华文行楷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MGU4MThjZmU0MDgxY2U0NWFiZDZhYTJkN2E1MzM2NjEifQ=="/>
</p:tagLst>
</file>

<file path=ppt/theme/theme1.xml><?xml version="1.0" encoding="utf-8"?>
<a:theme xmlns:a="http://schemas.openxmlformats.org/drawingml/2006/main" name="除味剂在汽车用塑料材料中的应用">
  <a:themeElements>
    <a:clrScheme name="默认设计模板 1">
      <a:dk1>
        <a:srgbClr val="000000"/>
      </a:dk1>
      <a:lt1>
        <a:srgbClr val="FFFFFF"/>
      </a:lt1>
      <a:dk2>
        <a:srgbClr val="233DA9"/>
      </a:dk2>
      <a:lt2>
        <a:srgbClr val="DDDDDD"/>
      </a:lt2>
      <a:accent1>
        <a:srgbClr val="65AAE9"/>
      </a:accent1>
      <a:accent2>
        <a:srgbClr val="B2B2B2"/>
      </a:accent2>
      <a:accent3>
        <a:srgbClr val="FFFFFF"/>
      </a:accent3>
      <a:accent4>
        <a:srgbClr val="000000"/>
      </a:accent4>
      <a:accent5>
        <a:srgbClr val="B8D2F2"/>
      </a:accent5>
      <a:accent6>
        <a:srgbClr val="A1A1A1"/>
      </a:accent6>
      <a:hlink>
        <a:srgbClr val="7DA0D3"/>
      </a:hlink>
      <a:folHlink>
        <a:srgbClr val="B2E385"/>
      </a:folHlink>
    </a:clrScheme>
    <a:fontScheme name="默认设计模板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/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anose="05000000000000000000" pitchFamily="2" charset="2"/>
          <a:buNone/>
          <a:defRPr kumimoji="0" lang="en-US" altLang="zh-CN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/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Tx/>
          <a:buFont typeface="Wingdings" panose="05000000000000000000" pitchFamily="2" charset="2"/>
          <a:buNone/>
          <a:defRPr kumimoji="0" lang="en-US" altLang="zh-CN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楷体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233DA9"/>
        </a:dk2>
        <a:lt2>
          <a:srgbClr val="DDDDDD"/>
        </a:lt2>
        <a:accent1>
          <a:srgbClr val="65AAE9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8D2F2"/>
        </a:accent5>
        <a:accent6>
          <a:srgbClr val="A1A1A1"/>
        </a:accent6>
        <a:hlink>
          <a:srgbClr val="7DA0D3"/>
        </a:hlink>
        <a:folHlink>
          <a:srgbClr val="B2E3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FF997D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E78A71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37737F"/>
        </a:dk2>
        <a:lt2>
          <a:srgbClr val="DDDDDD"/>
        </a:lt2>
        <a:accent1>
          <a:srgbClr val="52BCB2"/>
        </a:accent1>
        <a:accent2>
          <a:srgbClr val="E0A56A"/>
        </a:accent2>
        <a:accent3>
          <a:srgbClr val="FFFFFF"/>
        </a:accent3>
        <a:accent4>
          <a:srgbClr val="000000"/>
        </a:accent4>
        <a:accent5>
          <a:srgbClr val="B3DAD5"/>
        </a:accent5>
        <a:accent6>
          <a:srgbClr val="CB955F"/>
        </a:accent6>
        <a:hlink>
          <a:srgbClr val="A0C264"/>
        </a:hlink>
        <a:folHlink>
          <a:srgbClr val="DCDC2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除味剂在汽车用塑料材料中的应用</Template>
  <TotalTime>0</TotalTime>
  <Words>3819</Words>
  <Application>WPS 演示</Application>
  <PresentationFormat>全屏显示(4:3)</PresentationFormat>
  <Paragraphs>668</Paragraphs>
  <Slides>26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6" baseType="lpstr">
      <vt:lpstr>Arial</vt:lpstr>
      <vt:lpstr>宋体</vt:lpstr>
      <vt:lpstr>Wingdings</vt:lpstr>
      <vt:lpstr>楷体_GB2312</vt:lpstr>
      <vt:lpstr>新宋体</vt:lpstr>
      <vt:lpstr>黑体</vt:lpstr>
      <vt:lpstr>华文细黑</vt:lpstr>
      <vt:lpstr>Times New Roman</vt:lpstr>
      <vt:lpstr>微软雅黑</vt:lpstr>
      <vt:lpstr>华文新魏</vt:lpstr>
      <vt:lpstr>汉鼎繁古印</vt:lpstr>
      <vt:lpstr>楷体_GB2312</vt:lpstr>
      <vt:lpstr>Arial Unicode MS</vt:lpstr>
      <vt:lpstr>华文彩云</vt:lpstr>
      <vt:lpstr>仿宋</vt:lpstr>
      <vt:lpstr>楷体</vt:lpstr>
      <vt:lpstr>Times New Roman</vt:lpstr>
      <vt:lpstr>华文行楷</vt:lpstr>
      <vt:lpstr>除味剂在汽车用塑料材料中的应用</vt:lpstr>
      <vt:lpstr>Photoshop.Image.6</vt:lpstr>
      <vt:lpstr>PowerPoint 演示文稿</vt:lpstr>
      <vt:lpstr>内 容</vt:lpstr>
      <vt:lpstr>1、企业基本情况</vt:lpstr>
      <vt:lpstr>PowerPoint 演示文稿</vt:lpstr>
      <vt:lpstr>内 容</vt:lpstr>
      <vt:lpstr>2、气味及来源分析</vt:lpstr>
      <vt:lpstr>2、气味及来源分析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内 容</vt:lpstr>
      <vt:lpstr>PowerPoint 演示文稿</vt:lpstr>
      <vt:lpstr>PowerPoint 演示文稿</vt:lpstr>
      <vt:lpstr>PowerPoint 演示文稿</vt:lpstr>
      <vt:lpstr>PowerPoint 演示文稿</vt:lpstr>
      <vt:lpstr>内 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Yong-Qing Zhao</dc:creator>
  <cp:lastModifiedBy>86135</cp:lastModifiedBy>
  <cp:revision>37</cp:revision>
  <dcterms:created xsi:type="dcterms:W3CDTF">2017-11-14T01:40:00Z</dcterms:created>
  <dcterms:modified xsi:type="dcterms:W3CDTF">2022-07-29T07:16:53Z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70561255F4C946E79167C69577D3FAE1</vt:lpwstr>
  </property>
  <property fmtid="{D5CDD505-2E9C-101B-9397-08002B2CF9AE}" pid="3" name="KSOProductBuildVer">
    <vt:lpwstr>2052-11.1.0.11753</vt:lpwstr>
  </property>
</Properties>
</file>